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70" r:id="rId3"/>
    <p:sldId id="271" r:id="rId4"/>
    <p:sldId id="273" r:id="rId5"/>
    <p:sldId id="275" r:id="rId6"/>
    <p:sldId id="274" r:id="rId7"/>
    <p:sldId id="288" r:id="rId8"/>
    <p:sldId id="276" r:id="rId9"/>
    <p:sldId id="289" r:id="rId10"/>
    <p:sldId id="290" r:id="rId11"/>
    <p:sldId id="291" r:id="rId12"/>
    <p:sldId id="307" r:id="rId13"/>
    <p:sldId id="308" r:id="rId14"/>
    <p:sldId id="292" r:id="rId15"/>
    <p:sldId id="300" r:id="rId16"/>
    <p:sldId id="301" r:id="rId17"/>
    <p:sldId id="302" r:id="rId18"/>
    <p:sldId id="298" r:id="rId19"/>
    <p:sldId id="299" r:id="rId20"/>
    <p:sldId id="296" r:id="rId21"/>
    <p:sldId id="293" r:id="rId22"/>
    <p:sldId id="277" r:id="rId23"/>
    <p:sldId id="294" r:id="rId24"/>
    <p:sldId id="297" r:id="rId25"/>
    <p:sldId id="295" r:id="rId26"/>
    <p:sldId id="303" r:id="rId27"/>
    <p:sldId id="304" r:id="rId28"/>
    <p:sldId id="305" r:id="rId29"/>
    <p:sldId id="306" r:id="rId30"/>
    <p:sldId id="26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429"/>
    <a:srgbClr val="0E1F43"/>
    <a:srgbClr val="FEBF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94"/>
    <p:restoredTop sz="96973"/>
  </p:normalViewPr>
  <p:slideViewPr>
    <p:cSldViewPr snapToGrid="0" snapToObjects="1">
      <p:cViewPr varScale="1">
        <p:scale>
          <a:sx n="124" d="100"/>
          <a:sy n="124" d="100"/>
        </p:scale>
        <p:origin x="8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8EFCE1-E0F7-A64F-9066-5E67B950458C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AE20D7-9F66-DD41-B6D8-A0B97E80B651}">
      <dgm:prSet phldrT="[Text]" custT="1"/>
      <dgm:spPr>
        <a:solidFill>
          <a:srgbClr val="0E1F43"/>
        </a:solidFill>
      </dgm:spPr>
      <dgm:t>
        <a:bodyPr/>
        <a:lstStyle/>
        <a:p>
          <a:r>
            <a:rPr lang="en-US" sz="4000" dirty="0" err="1"/>
            <a:t>Definisi</a:t>
          </a:r>
          <a:r>
            <a:rPr lang="en-US" sz="4000" dirty="0"/>
            <a:t> </a:t>
          </a:r>
          <a:r>
            <a:rPr lang="en-US" sz="4000" dirty="0" err="1"/>
            <a:t>Penyebaran</a:t>
          </a:r>
          <a:r>
            <a:rPr lang="en-US" sz="4000" dirty="0"/>
            <a:t> Data</a:t>
          </a:r>
        </a:p>
      </dgm:t>
    </dgm:pt>
    <dgm:pt modelId="{12B8F2D3-CC2C-7E4D-AC63-EEE38637C6D7}" type="parTrans" cxnId="{BD2B039C-EF8F-544E-93FD-C9FF2E65641D}">
      <dgm:prSet/>
      <dgm:spPr/>
      <dgm:t>
        <a:bodyPr/>
        <a:lstStyle/>
        <a:p>
          <a:endParaRPr lang="en-US"/>
        </a:p>
      </dgm:t>
    </dgm:pt>
    <dgm:pt modelId="{89FD0A97-71B0-AA4E-9334-9B3A3EF2076E}" type="sibTrans" cxnId="{BD2B039C-EF8F-544E-93FD-C9FF2E65641D}">
      <dgm:prSet/>
      <dgm:spPr/>
      <dgm:t>
        <a:bodyPr/>
        <a:lstStyle/>
        <a:p>
          <a:endParaRPr lang="en-US"/>
        </a:p>
      </dgm:t>
    </dgm:pt>
    <dgm:pt modelId="{376E998E-3A13-8744-B53D-F071ABCCC625}">
      <dgm:prSet phldrT="[Text]" custT="1"/>
      <dgm:spPr>
        <a:solidFill>
          <a:srgbClr val="0E1F43"/>
        </a:solidFill>
      </dgm:spPr>
      <dgm:t>
        <a:bodyPr/>
        <a:lstStyle/>
        <a:p>
          <a:r>
            <a:rPr lang="en-US" sz="4000" dirty="0" err="1"/>
            <a:t>Pengukuran</a:t>
          </a:r>
          <a:r>
            <a:rPr lang="en-US" sz="4000" dirty="0"/>
            <a:t> </a:t>
          </a:r>
          <a:r>
            <a:rPr lang="en-US" sz="4000" dirty="0" err="1"/>
            <a:t>Penyebaran</a:t>
          </a:r>
          <a:r>
            <a:rPr lang="en-US" sz="4000" dirty="0"/>
            <a:t> Data</a:t>
          </a:r>
        </a:p>
      </dgm:t>
    </dgm:pt>
    <dgm:pt modelId="{76305F6E-A5CB-684E-BF93-29DE27AF391C}" type="parTrans" cxnId="{7DF4DF46-F661-A140-934A-B194BCE7E4AD}">
      <dgm:prSet/>
      <dgm:spPr/>
      <dgm:t>
        <a:bodyPr/>
        <a:lstStyle/>
        <a:p>
          <a:endParaRPr lang="en-US"/>
        </a:p>
      </dgm:t>
    </dgm:pt>
    <dgm:pt modelId="{55236D97-D043-AC4A-BA5B-760AD56406D0}" type="sibTrans" cxnId="{7DF4DF46-F661-A140-934A-B194BCE7E4AD}">
      <dgm:prSet/>
      <dgm:spPr/>
      <dgm:t>
        <a:bodyPr/>
        <a:lstStyle/>
        <a:p>
          <a:endParaRPr lang="en-US"/>
        </a:p>
      </dgm:t>
    </dgm:pt>
    <dgm:pt modelId="{0DE8067D-657F-4A4D-A63E-790B1B0BB80C}">
      <dgm:prSet custT="1"/>
      <dgm:spPr>
        <a:solidFill>
          <a:srgbClr val="0E1F43"/>
        </a:solidFill>
      </dgm:spPr>
      <dgm:t>
        <a:bodyPr/>
        <a:lstStyle/>
        <a:p>
          <a:r>
            <a:rPr lang="en-US" sz="4000" dirty="0"/>
            <a:t>Shifting dan Scaling</a:t>
          </a:r>
        </a:p>
      </dgm:t>
    </dgm:pt>
    <dgm:pt modelId="{FB1CF92C-362F-7D4E-9393-70B153D1557C}" type="parTrans" cxnId="{8452B775-694E-044A-88AE-9CF50017C5AB}">
      <dgm:prSet/>
      <dgm:spPr/>
      <dgm:t>
        <a:bodyPr/>
        <a:lstStyle/>
        <a:p>
          <a:endParaRPr lang="en-US"/>
        </a:p>
      </dgm:t>
    </dgm:pt>
    <dgm:pt modelId="{657A89F0-3FF0-FD48-B4E3-C99E009CE992}" type="sibTrans" cxnId="{8452B775-694E-044A-88AE-9CF50017C5AB}">
      <dgm:prSet/>
      <dgm:spPr/>
      <dgm:t>
        <a:bodyPr/>
        <a:lstStyle/>
        <a:p>
          <a:endParaRPr lang="en-US"/>
        </a:p>
      </dgm:t>
    </dgm:pt>
    <dgm:pt modelId="{160A3B4F-7EEA-D84B-9C92-7B7FF27F213A}" type="pres">
      <dgm:prSet presAssocID="{158EFCE1-E0F7-A64F-9066-5E67B950458C}" presName="linearFlow" presStyleCnt="0">
        <dgm:presLayoutVars>
          <dgm:dir/>
          <dgm:resizeHandles val="exact"/>
        </dgm:presLayoutVars>
      </dgm:prSet>
      <dgm:spPr/>
    </dgm:pt>
    <dgm:pt modelId="{E1707995-E549-734C-90B2-5B02D96ECDCE}" type="pres">
      <dgm:prSet presAssocID="{B6AE20D7-9F66-DD41-B6D8-A0B97E80B651}" presName="composite" presStyleCnt="0"/>
      <dgm:spPr/>
    </dgm:pt>
    <dgm:pt modelId="{58E2862D-26DB-FF4F-964D-FE260AAFC28F}" type="pres">
      <dgm:prSet presAssocID="{B6AE20D7-9F66-DD41-B6D8-A0B97E80B651}" presName="imgShp" presStyleLbl="fgImgPlace1" presStyleIdx="0" presStyleCnt="3" custLinFactNeighborX="-82389" custLinFactNeighborY="1397"/>
      <dgm:spPr>
        <a:solidFill>
          <a:srgbClr val="F15429"/>
        </a:solidFill>
      </dgm:spPr>
    </dgm:pt>
    <dgm:pt modelId="{6AE202AF-4D6A-6842-9869-F3FC7C855618}" type="pres">
      <dgm:prSet presAssocID="{B6AE20D7-9F66-DD41-B6D8-A0B97E80B651}" presName="txShp" presStyleLbl="node1" presStyleIdx="0" presStyleCnt="3" custScaleX="124646">
        <dgm:presLayoutVars>
          <dgm:bulletEnabled val="1"/>
        </dgm:presLayoutVars>
      </dgm:prSet>
      <dgm:spPr/>
    </dgm:pt>
    <dgm:pt modelId="{2B10ED39-1D62-1244-AC3D-6C893CDA73C3}" type="pres">
      <dgm:prSet presAssocID="{89FD0A97-71B0-AA4E-9334-9B3A3EF2076E}" presName="spacing" presStyleCnt="0"/>
      <dgm:spPr/>
    </dgm:pt>
    <dgm:pt modelId="{818DCBA3-0670-E247-95AF-FB3DF1A2DA28}" type="pres">
      <dgm:prSet presAssocID="{376E998E-3A13-8744-B53D-F071ABCCC625}" presName="composite" presStyleCnt="0"/>
      <dgm:spPr/>
    </dgm:pt>
    <dgm:pt modelId="{201B1463-6FD4-4245-8118-5EE191D6AB18}" type="pres">
      <dgm:prSet presAssocID="{376E998E-3A13-8744-B53D-F071ABCCC625}" presName="imgShp" presStyleLbl="fgImgPlace1" presStyleIdx="1" presStyleCnt="3" custLinFactNeighborX="-81404" custLinFactNeighborY="-1437"/>
      <dgm:spPr>
        <a:solidFill>
          <a:srgbClr val="F15429"/>
        </a:solidFill>
      </dgm:spPr>
    </dgm:pt>
    <dgm:pt modelId="{AC57A3DC-2176-ED40-AD15-9886C9B0C090}" type="pres">
      <dgm:prSet presAssocID="{376E998E-3A13-8744-B53D-F071ABCCC625}" presName="txShp" presStyleLbl="node1" presStyleIdx="1" presStyleCnt="3" custScaleX="124646">
        <dgm:presLayoutVars>
          <dgm:bulletEnabled val="1"/>
        </dgm:presLayoutVars>
      </dgm:prSet>
      <dgm:spPr/>
    </dgm:pt>
    <dgm:pt modelId="{21069F82-312F-624C-8AE2-BF9923F89960}" type="pres">
      <dgm:prSet presAssocID="{55236D97-D043-AC4A-BA5B-760AD56406D0}" presName="spacing" presStyleCnt="0"/>
      <dgm:spPr/>
    </dgm:pt>
    <dgm:pt modelId="{595CEFCF-1C6B-B946-AE1F-48E24303BB6F}" type="pres">
      <dgm:prSet presAssocID="{0DE8067D-657F-4A4D-A63E-790B1B0BB80C}" presName="composite" presStyleCnt="0"/>
      <dgm:spPr/>
    </dgm:pt>
    <dgm:pt modelId="{90740712-7C90-2440-8F1B-5EE8640A1D4F}" type="pres">
      <dgm:prSet presAssocID="{0DE8067D-657F-4A4D-A63E-790B1B0BB80C}" presName="imgShp" presStyleLbl="fgImgPlace1" presStyleIdx="2" presStyleCnt="3" custLinFactNeighborX="-81714" custLinFactNeighborY="4806"/>
      <dgm:spPr>
        <a:solidFill>
          <a:srgbClr val="F15429"/>
        </a:solidFill>
      </dgm:spPr>
    </dgm:pt>
    <dgm:pt modelId="{FC1B1429-6318-DF47-80F3-8384B0AC0D9F}" type="pres">
      <dgm:prSet presAssocID="{0DE8067D-657F-4A4D-A63E-790B1B0BB80C}" presName="txShp" presStyleLbl="node1" presStyleIdx="2" presStyleCnt="3" custScaleX="124637">
        <dgm:presLayoutVars>
          <dgm:bulletEnabled val="1"/>
        </dgm:presLayoutVars>
      </dgm:prSet>
      <dgm:spPr/>
    </dgm:pt>
  </dgm:ptLst>
  <dgm:cxnLst>
    <dgm:cxn modelId="{7DF4DF46-F661-A140-934A-B194BCE7E4AD}" srcId="{158EFCE1-E0F7-A64F-9066-5E67B950458C}" destId="{376E998E-3A13-8744-B53D-F071ABCCC625}" srcOrd="1" destOrd="0" parTransId="{76305F6E-A5CB-684E-BF93-29DE27AF391C}" sibTransId="{55236D97-D043-AC4A-BA5B-760AD56406D0}"/>
    <dgm:cxn modelId="{8452B775-694E-044A-88AE-9CF50017C5AB}" srcId="{158EFCE1-E0F7-A64F-9066-5E67B950458C}" destId="{0DE8067D-657F-4A4D-A63E-790B1B0BB80C}" srcOrd="2" destOrd="0" parTransId="{FB1CF92C-362F-7D4E-9393-70B153D1557C}" sibTransId="{657A89F0-3FF0-FD48-B4E3-C99E009CE992}"/>
    <dgm:cxn modelId="{FDBA1383-4F84-C845-8F39-40F40342FF1E}" type="presOf" srcId="{0DE8067D-657F-4A4D-A63E-790B1B0BB80C}" destId="{FC1B1429-6318-DF47-80F3-8384B0AC0D9F}" srcOrd="0" destOrd="0" presId="urn:microsoft.com/office/officeart/2005/8/layout/vList3"/>
    <dgm:cxn modelId="{BD2B039C-EF8F-544E-93FD-C9FF2E65641D}" srcId="{158EFCE1-E0F7-A64F-9066-5E67B950458C}" destId="{B6AE20D7-9F66-DD41-B6D8-A0B97E80B651}" srcOrd="0" destOrd="0" parTransId="{12B8F2D3-CC2C-7E4D-AC63-EEE38637C6D7}" sibTransId="{89FD0A97-71B0-AA4E-9334-9B3A3EF2076E}"/>
    <dgm:cxn modelId="{9C22F1A9-2264-FA44-8F9B-1088321E70B8}" type="presOf" srcId="{B6AE20D7-9F66-DD41-B6D8-A0B97E80B651}" destId="{6AE202AF-4D6A-6842-9869-F3FC7C855618}" srcOrd="0" destOrd="0" presId="urn:microsoft.com/office/officeart/2005/8/layout/vList3"/>
    <dgm:cxn modelId="{A7599DAB-6CF9-494C-97CC-D4018E5E82B7}" type="presOf" srcId="{158EFCE1-E0F7-A64F-9066-5E67B950458C}" destId="{160A3B4F-7EEA-D84B-9C92-7B7FF27F213A}" srcOrd="0" destOrd="0" presId="urn:microsoft.com/office/officeart/2005/8/layout/vList3"/>
    <dgm:cxn modelId="{BE9198D0-49FF-CF41-A30D-21F61A44667E}" type="presOf" srcId="{376E998E-3A13-8744-B53D-F071ABCCC625}" destId="{AC57A3DC-2176-ED40-AD15-9886C9B0C090}" srcOrd="0" destOrd="0" presId="urn:microsoft.com/office/officeart/2005/8/layout/vList3"/>
    <dgm:cxn modelId="{4C8E6182-66FF-B34C-A3D5-E786E604CCC8}" type="presParOf" srcId="{160A3B4F-7EEA-D84B-9C92-7B7FF27F213A}" destId="{E1707995-E549-734C-90B2-5B02D96ECDCE}" srcOrd="0" destOrd="0" presId="urn:microsoft.com/office/officeart/2005/8/layout/vList3"/>
    <dgm:cxn modelId="{BDE1FCFD-53B4-D542-A56B-A82B3680BB3B}" type="presParOf" srcId="{E1707995-E549-734C-90B2-5B02D96ECDCE}" destId="{58E2862D-26DB-FF4F-964D-FE260AAFC28F}" srcOrd="0" destOrd="0" presId="urn:microsoft.com/office/officeart/2005/8/layout/vList3"/>
    <dgm:cxn modelId="{20B8E486-F4C2-894C-8E79-7BBCD7B76B02}" type="presParOf" srcId="{E1707995-E549-734C-90B2-5B02D96ECDCE}" destId="{6AE202AF-4D6A-6842-9869-F3FC7C855618}" srcOrd="1" destOrd="0" presId="urn:microsoft.com/office/officeart/2005/8/layout/vList3"/>
    <dgm:cxn modelId="{68DAAF8D-F4C6-B645-B323-D2DCA7994673}" type="presParOf" srcId="{160A3B4F-7EEA-D84B-9C92-7B7FF27F213A}" destId="{2B10ED39-1D62-1244-AC3D-6C893CDA73C3}" srcOrd="1" destOrd="0" presId="urn:microsoft.com/office/officeart/2005/8/layout/vList3"/>
    <dgm:cxn modelId="{780C2688-AC6B-8F49-8A96-CB283D7F7F53}" type="presParOf" srcId="{160A3B4F-7EEA-D84B-9C92-7B7FF27F213A}" destId="{818DCBA3-0670-E247-95AF-FB3DF1A2DA28}" srcOrd="2" destOrd="0" presId="urn:microsoft.com/office/officeart/2005/8/layout/vList3"/>
    <dgm:cxn modelId="{CF2CEE35-0516-9A47-BE53-8D06CE57D8F2}" type="presParOf" srcId="{818DCBA3-0670-E247-95AF-FB3DF1A2DA28}" destId="{201B1463-6FD4-4245-8118-5EE191D6AB18}" srcOrd="0" destOrd="0" presId="urn:microsoft.com/office/officeart/2005/8/layout/vList3"/>
    <dgm:cxn modelId="{F358FA73-EAE6-7345-8DCA-E10A0F65D01D}" type="presParOf" srcId="{818DCBA3-0670-E247-95AF-FB3DF1A2DA28}" destId="{AC57A3DC-2176-ED40-AD15-9886C9B0C090}" srcOrd="1" destOrd="0" presId="urn:microsoft.com/office/officeart/2005/8/layout/vList3"/>
    <dgm:cxn modelId="{B3E0CF79-EE02-874F-8B93-9E16C00ADB46}" type="presParOf" srcId="{160A3B4F-7EEA-D84B-9C92-7B7FF27F213A}" destId="{21069F82-312F-624C-8AE2-BF9923F89960}" srcOrd="3" destOrd="0" presId="urn:microsoft.com/office/officeart/2005/8/layout/vList3"/>
    <dgm:cxn modelId="{572FA9B5-62A1-BC45-8A6C-BF78219ED027}" type="presParOf" srcId="{160A3B4F-7EEA-D84B-9C92-7B7FF27F213A}" destId="{595CEFCF-1C6B-B946-AE1F-48E24303BB6F}" srcOrd="4" destOrd="0" presId="urn:microsoft.com/office/officeart/2005/8/layout/vList3"/>
    <dgm:cxn modelId="{DF26AE5E-612E-DD48-8743-DBCEFC116AAB}" type="presParOf" srcId="{595CEFCF-1C6B-B946-AE1F-48E24303BB6F}" destId="{90740712-7C90-2440-8F1B-5EE8640A1D4F}" srcOrd="0" destOrd="0" presId="urn:microsoft.com/office/officeart/2005/8/layout/vList3"/>
    <dgm:cxn modelId="{AAA56A97-8138-704F-9777-4461ECD6573B}" type="presParOf" srcId="{595CEFCF-1C6B-B946-AE1F-48E24303BB6F}" destId="{FC1B1429-6318-DF47-80F3-8384B0AC0D9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202AF-4D6A-6842-9869-F3FC7C855618}">
      <dsp:nvSpPr>
        <dsp:cNvPr id="0" name=""/>
        <dsp:cNvSpPr/>
      </dsp:nvSpPr>
      <dsp:spPr>
        <a:xfrm rot="10800000">
          <a:off x="820098" y="1581"/>
          <a:ext cx="7945762" cy="1078794"/>
        </a:xfrm>
        <a:prstGeom prst="homePlate">
          <a:avLst/>
        </a:prstGeom>
        <a:solidFill>
          <a:srgbClr val="0E1F4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5719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Definisi</a:t>
          </a:r>
          <a:r>
            <a:rPr lang="en-US" sz="4000" kern="1200" dirty="0"/>
            <a:t> </a:t>
          </a:r>
          <a:r>
            <a:rPr lang="en-US" sz="4000" kern="1200" dirty="0" err="1"/>
            <a:t>Penyebaran</a:t>
          </a:r>
          <a:r>
            <a:rPr lang="en-US" sz="4000" kern="1200" dirty="0"/>
            <a:t> Data</a:t>
          </a:r>
        </a:p>
      </dsp:txBody>
      <dsp:txXfrm rot="10800000">
        <a:off x="1089796" y="1581"/>
        <a:ext cx="7676064" cy="1078794"/>
      </dsp:txXfrm>
    </dsp:sp>
    <dsp:sp modelId="{58E2862D-26DB-FF4F-964D-FE260AAFC28F}">
      <dsp:nvSpPr>
        <dsp:cNvPr id="0" name=""/>
        <dsp:cNvSpPr/>
      </dsp:nvSpPr>
      <dsp:spPr>
        <a:xfrm>
          <a:off x="177442" y="16652"/>
          <a:ext cx="1078794" cy="1078794"/>
        </a:xfrm>
        <a:prstGeom prst="ellipse">
          <a:avLst/>
        </a:prstGeom>
        <a:solidFill>
          <a:srgbClr val="F1542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57A3DC-2176-ED40-AD15-9886C9B0C090}">
      <dsp:nvSpPr>
        <dsp:cNvPr id="0" name=""/>
        <dsp:cNvSpPr/>
      </dsp:nvSpPr>
      <dsp:spPr>
        <a:xfrm rot="10800000">
          <a:off x="820098" y="1402405"/>
          <a:ext cx="7945762" cy="1078794"/>
        </a:xfrm>
        <a:prstGeom prst="homePlate">
          <a:avLst/>
        </a:prstGeom>
        <a:solidFill>
          <a:srgbClr val="0E1F4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5719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Pengukuran</a:t>
          </a:r>
          <a:r>
            <a:rPr lang="en-US" sz="4000" kern="1200" dirty="0"/>
            <a:t> </a:t>
          </a:r>
          <a:r>
            <a:rPr lang="en-US" sz="4000" kern="1200" dirty="0" err="1"/>
            <a:t>Penyebaran</a:t>
          </a:r>
          <a:r>
            <a:rPr lang="en-US" sz="4000" kern="1200" dirty="0"/>
            <a:t> Data</a:t>
          </a:r>
        </a:p>
      </dsp:txBody>
      <dsp:txXfrm rot="10800000">
        <a:off x="1089796" y="1402405"/>
        <a:ext cx="7676064" cy="1078794"/>
      </dsp:txXfrm>
    </dsp:sp>
    <dsp:sp modelId="{201B1463-6FD4-4245-8118-5EE191D6AB18}">
      <dsp:nvSpPr>
        <dsp:cNvPr id="0" name=""/>
        <dsp:cNvSpPr/>
      </dsp:nvSpPr>
      <dsp:spPr>
        <a:xfrm>
          <a:off x="188068" y="1386902"/>
          <a:ext cx="1078794" cy="1078794"/>
        </a:xfrm>
        <a:prstGeom prst="ellipse">
          <a:avLst/>
        </a:prstGeom>
        <a:solidFill>
          <a:srgbClr val="F1542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B1429-6318-DF47-80F3-8384B0AC0D9F}">
      <dsp:nvSpPr>
        <dsp:cNvPr id="0" name=""/>
        <dsp:cNvSpPr/>
      </dsp:nvSpPr>
      <dsp:spPr>
        <a:xfrm rot="10800000">
          <a:off x="820385" y="2803228"/>
          <a:ext cx="7945189" cy="1078794"/>
        </a:xfrm>
        <a:prstGeom prst="homePlate">
          <a:avLst/>
        </a:prstGeom>
        <a:solidFill>
          <a:srgbClr val="0E1F4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5719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Shifting dan Scaling</a:t>
          </a:r>
        </a:p>
      </dsp:txBody>
      <dsp:txXfrm rot="10800000">
        <a:off x="1090083" y="2803228"/>
        <a:ext cx="7675491" cy="1078794"/>
      </dsp:txXfrm>
    </dsp:sp>
    <dsp:sp modelId="{90740712-7C90-2440-8F1B-5EE8640A1D4F}">
      <dsp:nvSpPr>
        <dsp:cNvPr id="0" name=""/>
        <dsp:cNvSpPr/>
      </dsp:nvSpPr>
      <dsp:spPr>
        <a:xfrm>
          <a:off x="184724" y="2804810"/>
          <a:ext cx="1078794" cy="1078794"/>
        </a:xfrm>
        <a:prstGeom prst="ellipse">
          <a:avLst/>
        </a:prstGeom>
        <a:solidFill>
          <a:srgbClr val="F1542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632240-92BF-CC44-99DC-FE41B557DD1C}" type="datetimeFigureOut">
              <a:rPr lang="en-US" smtClean="0"/>
              <a:t>2/26/23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C698C-85A1-7645-8D99-88ACA29C7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4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54B05-89B4-CA49-A97D-5773967BA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460A4-FBDB-4843-A801-7FFC30DA2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A97A6-CA83-FF41-9FAC-EC2882B2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37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3DA94-8D9A-4E4A-AD66-402DD74E1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6C41D6-3F8C-DA45-96E9-AAD73F7E0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CB4ECE-6AC8-DC4C-80E9-8A5497E2E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149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339D6-43C2-7940-80F9-253DBC1BD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FE9BC-8A3D-6B42-99C9-B7266D56E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FFD4BF-C3E7-3041-A5E6-6932EA57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32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1C11-60E3-C045-BCE0-AD657884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CD280-FEC7-AC41-B88B-3D24EAD35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EDA9A5F-B4CD-034A-AFB2-14B44C1517D3}"/>
              </a:ext>
            </a:extLst>
          </p:cNvPr>
          <p:cNvSpPr txBox="1">
            <a:spLocks/>
          </p:cNvSpPr>
          <p:nvPr userDrawn="1"/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515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52CD8-E19A-2541-B4FD-AF17A1656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F5D4-FD0F-454A-9D32-8D3AC10463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3185E-503D-184D-A457-6D2E008E4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529CF98-528F-F142-A8CE-F41C053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37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FE782-E64F-3847-B0C9-76552A994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36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F551E-3E4D-8A4B-A08B-9F8498FC1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95C0E-B956-3D42-B89A-059553CB6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1F1CEF-BAD8-5C41-ACBB-417D72A046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0CC60-106D-DE45-9340-A080FCE483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2AAE4CE-26CC-2545-8200-7B1ACF68B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2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C9327-42D2-9242-81F1-56D26598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5C298-763E-7F43-8112-3A5D6F49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736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BC6E1BC-7B77-924A-8E4B-2D84DBDD5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208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CC28-0CBF-4F45-89D0-BF884ED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D7325-F5A1-5643-A326-4156B8426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012" y="1368988"/>
            <a:ext cx="6172200" cy="450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08614-0288-394B-8691-ED3561F07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0693BB2-E99E-C241-84D5-09AB94BCB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429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FB47-BF9D-394F-B485-E6AE781A1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FE88D9-E9CA-064E-9C41-9DA4374365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58949"/>
            <a:ext cx="6172200" cy="470210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9B332-76DB-B84F-9ACD-440C41636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5129D4C-D814-1141-9FAA-4AC350306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0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7878C8-2155-244B-8A61-4BFD0C98D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3ED88-0471-1847-8B59-9219388D9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A76B69-3363-D74E-8F72-C2BEFD434A7D}"/>
              </a:ext>
            </a:extLst>
          </p:cNvPr>
          <p:cNvGrpSpPr/>
          <p:nvPr userDrawn="1"/>
        </p:nvGrpSpPr>
        <p:grpSpPr>
          <a:xfrm>
            <a:off x="0" y="0"/>
            <a:ext cx="12192000" cy="180000"/>
            <a:chOff x="0" y="0"/>
            <a:chExt cx="12192000" cy="18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7839B7-137E-8A4E-9DBB-93A67DB6D1ED}"/>
                </a:ext>
              </a:extLst>
            </p:cNvPr>
            <p:cNvSpPr/>
            <p:nvPr userDrawn="1"/>
          </p:nvSpPr>
          <p:spPr>
            <a:xfrm>
              <a:off x="0" y="0"/>
              <a:ext cx="8455068" cy="18000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CF3AEE-341B-BB49-8751-E52CB39D92AF}"/>
                </a:ext>
              </a:extLst>
            </p:cNvPr>
            <p:cNvSpPr/>
            <p:nvPr userDrawn="1"/>
          </p:nvSpPr>
          <p:spPr>
            <a:xfrm>
              <a:off x="8455068" y="0"/>
              <a:ext cx="1260000" cy="180000"/>
            </a:xfrm>
            <a:prstGeom prst="rect">
              <a:avLst/>
            </a:prstGeom>
            <a:solidFill>
              <a:srgbClr val="F15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6A58AB-C36B-604D-8B97-CE1BEA3C01D4}"/>
                </a:ext>
              </a:extLst>
            </p:cNvPr>
            <p:cNvSpPr/>
            <p:nvPr userDrawn="1"/>
          </p:nvSpPr>
          <p:spPr>
            <a:xfrm>
              <a:off x="9715068" y="0"/>
              <a:ext cx="2476932" cy="180000"/>
            </a:xfrm>
            <a:prstGeom prst="rect">
              <a:avLst/>
            </a:prstGeom>
            <a:solidFill>
              <a:srgbClr val="FEB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5B165E-2D96-7D41-9261-3925CBFF1B1E}"/>
              </a:ext>
            </a:extLst>
          </p:cNvPr>
          <p:cNvGrpSpPr/>
          <p:nvPr userDrawn="1"/>
        </p:nvGrpSpPr>
        <p:grpSpPr>
          <a:xfrm>
            <a:off x="10454640" y="291181"/>
            <a:ext cx="1506792" cy="720000"/>
            <a:chOff x="10454640" y="291181"/>
            <a:chExt cx="1506792" cy="720000"/>
          </a:xfrm>
        </p:grpSpPr>
        <p:pic>
          <p:nvPicPr>
            <p:cNvPr id="12" name="Picture 11" descr="Logo, icon&#10;&#10;Description automatically generated">
              <a:extLst>
                <a:ext uri="{FF2B5EF4-FFF2-40B4-BE49-F238E27FC236}">
                  <a16:creationId xmlns:a16="http://schemas.microsoft.com/office/drawing/2014/main" id="{99A3263D-297E-2F43-B98D-4E9E2A3C11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11272520" y="291181"/>
              <a:ext cx="688912" cy="720000"/>
            </a:xfrm>
            <a:prstGeom prst="rect">
              <a:avLst/>
            </a:prstGeom>
          </p:spPr>
        </p:pic>
        <p:pic>
          <p:nvPicPr>
            <p:cNvPr id="13" name="Picture 12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55E9DA91-D852-0248-8634-854C9B3EBC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10454640" y="291181"/>
              <a:ext cx="714035" cy="7200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19177D-DF27-9F4C-A66D-0B003FAEF161}"/>
              </a:ext>
            </a:extLst>
          </p:cNvPr>
          <p:cNvGrpSpPr/>
          <p:nvPr userDrawn="1"/>
        </p:nvGrpSpPr>
        <p:grpSpPr>
          <a:xfrm>
            <a:off x="0" y="6318000"/>
            <a:ext cx="12191999" cy="540000"/>
            <a:chOff x="0" y="6318000"/>
            <a:chExt cx="12191999" cy="540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E9C83E-A616-6E42-990B-61E3910357B5}"/>
                </a:ext>
              </a:extLst>
            </p:cNvPr>
            <p:cNvSpPr/>
            <p:nvPr userDrawn="1"/>
          </p:nvSpPr>
          <p:spPr>
            <a:xfrm flipH="1">
              <a:off x="2880000" y="6318000"/>
              <a:ext cx="8473800" cy="540000"/>
            </a:xfrm>
            <a:prstGeom prst="rect">
              <a:avLst/>
            </a:prstGeom>
            <a:solidFill>
              <a:srgbClr val="FEB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AD3BBA-AEA9-9148-AEEF-D0900E4D913C}"/>
                </a:ext>
              </a:extLst>
            </p:cNvPr>
            <p:cNvSpPr/>
            <p:nvPr userDrawn="1"/>
          </p:nvSpPr>
          <p:spPr>
            <a:xfrm flipH="1">
              <a:off x="0" y="6318000"/>
              <a:ext cx="2880000" cy="540000"/>
            </a:xfrm>
            <a:prstGeom prst="rect">
              <a:avLst/>
            </a:prstGeom>
            <a:solidFill>
              <a:srgbClr val="F15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075315-7447-4D49-8AF9-D4C106A08E63}"/>
                </a:ext>
              </a:extLst>
            </p:cNvPr>
            <p:cNvSpPr/>
            <p:nvPr userDrawn="1"/>
          </p:nvSpPr>
          <p:spPr>
            <a:xfrm flipH="1">
              <a:off x="11353800" y="6318000"/>
              <a:ext cx="838199" cy="54000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144BCBA-6CCA-E048-9AA3-D193ADD12CD3}"/>
              </a:ext>
            </a:extLst>
          </p:cNvPr>
          <p:cNvSpPr txBox="1"/>
          <p:nvPr userDrawn="1"/>
        </p:nvSpPr>
        <p:spPr>
          <a:xfrm>
            <a:off x="0" y="6372556"/>
            <a:ext cx="2879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>
                <a:solidFill>
                  <a:schemeClr val="bg1"/>
                </a:solidFill>
                <a:latin typeface="+mn-lt"/>
              </a:rPr>
              <a:t>jti.polinema.ac.id</a:t>
            </a:r>
            <a:endParaRPr lang="en-US" sz="2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2DFE4FF1-8123-9744-B6D6-533C0BA57EFF}"/>
              </a:ext>
            </a:extLst>
          </p:cNvPr>
          <p:cNvSpPr txBox="1">
            <a:spLocks/>
          </p:cNvSpPr>
          <p:nvPr userDrawn="1"/>
        </p:nvSpPr>
        <p:spPr>
          <a:xfrm>
            <a:off x="3108361" y="6398880"/>
            <a:ext cx="7992029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rgbClr val="0E1F43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Komputasi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3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A2A7D4-0CD1-A746-B0F8-6B062C4128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Penyebaran</a:t>
            </a:r>
            <a:r>
              <a:rPr lang="en-US" dirty="0"/>
              <a:t> Data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B08C5C2-C557-AD42-8F5E-87854E677F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 Ajar </a:t>
            </a:r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Komputasi</a:t>
            </a:r>
            <a:endParaRPr lang="en-US" dirty="0"/>
          </a:p>
          <a:p>
            <a:r>
              <a:rPr lang="en-US" dirty="0"/>
              <a:t>2022/2023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D8B97-0EB2-1B48-BBE3-3AF83BF50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96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50C92-EFF8-FA4B-86E2-0F0C61B9D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64B38CC-932E-F345-BDA3-B434BDC7DBF7}"/>
              </a:ext>
            </a:extLst>
          </p:cNvPr>
          <p:cNvSpPr/>
          <p:nvPr/>
        </p:nvSpPr>
        <p:spPr>
          <a:xfrm>
            <a:off x="849976" y="1753986"/>
            <a:ext cx="10492047" cy="11924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000" dirty="0"/>
              <a:t>23	25	45	54	55	55	56	59	62	65	85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10A1FC9-A0A5-A74D-9D94-09F98ED8AEB5}"/>
              </a:ext>
            </a:extLst>
          </p:cNvPr>
          <p:cNvSpPr/>
          <p:nvPr/>
        </p:nvSpPr>
        <p:spPr>
          <a:xfrm>
            <a:off x="1131345" y="1327800"/>
            <a:ext cx="2818355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Contoh</a:t>
            </a:r>
            <a:r>
              <a:rPr lang="en-US" sz="2600" dirty="0"/>
              <a:t> </a:t>
            </a:r>
            <a:r>
              <a:rPr lang="en-US" sz="2600" dirty="0" err="1"/>
              <a:t>Kasus</a:t>
            </a:r>
            <a:r>
              <a:rPr lang="en-US" sz="2600" dirty="0"/>
              <a:t> 2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83DFB86-DF9E-F647-A61C-21A494EE9842}"/>
              </a:ext>
            </a:extLst>
          </p:cNvPr>
          <p:cNvSpPr/>
          <p:nvPr/>
        </p:nvSpPr>
        <p:spPr>
          <a:xfrm>
            <a:off x="5734048" y="2051743"/>
            <a:ext cx="723901" cy="596900"/>
          </a:xfrm>
          <a:prstGeom prst="roundRect">
            <a:avLst/>
          </a:prstGeom>
          <a:noFill/>
          <a:ln w="38100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B011BF-CC29-A946-BA00-86B642EE1006}"/>
              </a:ext>
            </a:extLst>
          </p:cNvPr>
          <p:cNvSpPr/>
          <p:nvPr/>
        </p:nvSpPr>
        <p:spPr>
          <a:xfrm>
            <a:off x="3003548" y="2051743"/>
            <a:ext cx="723901" cy="596900"/>
          </a:xfrm>
          <a:prstGeom prst="roundRect">
            <a:avLst/>
          </a:prstGeom>
          <a:noFill/>
          <a:ln w="38100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9524699-C425-6046-B3B7-3FE21210DCEB}"/>
              </a:ext>
            </a:extLst>
          </p:cNvPr>
          <p:cNvSpPr/>
          <p:nvPr/>
        </p:nvSpPr>
        <p:spPr>
          <a:xfrm>
            <a:off x="8502646" y="2041872"/>
            <a:ext cx="723901" cy="596900"/>
          </a:xfrm>
          <a:prstGeom prst="roundRect">
            <a:avLst/>
          </a:prstGeom>
          <a:noFill/>
          <a:ln w="38100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753073-0723-E84C-8C8C-8D911F447176}"/>
              </a:ext>
            </a:extLst>
          </p:cNvPr>
          <p:cNvCxnSpPr>
            <a:stCxn id="8" idx="2"/>
          </p:cNvCxnSpPr>
          <p:nvPr/>
        </p:nvCxnSpPr>
        <p:spPr>
          <a:xfrm flipH="1">
            <a:off x="6095998" y="2648643"/>
            <a:ext cx="1" cy="1301057"/>
          </a:xfrm>
          <a:prstGeom prst="straightConnector1">
            <a:avLst/>
          </a:prstGeom>
          <a:ln w="38100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0F5444-8188-6C4E-81F0-F035871B91D8}"/>
              </a:ext>
            </a:extLst>
          </p:cNvPr>
          <p:cNvCxnSpPr/>
          <p:nvPr/>
        </p:nvCxnSpPr>
        <p:spPr>
          <a:xfrm flipH="1">
            <a:off x="3365498" y="2644429"/>
            <a:ext cx="1" cy="1301057"/>
          </a:xfrm>
          <a:prstGeom prst="straightConnector1">
            <a:avLst/>
          </a:prstGeom>
          <a:ln w="38100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955F69-6104-3145-A6C2-4A3D653DC235}"/>
              </a:ext>
            </a:extLst>
          </p:cNvPr>
          <p:cNvCxnSpPr/>
          <p:nvPr/>
        </p:nvCxnSpPr>
        <p:spPr>
          <a:xfrm flipH="1">
            <a:off x="8864596" y="2638772"/>
            <a:ext cx="1" cy="1301057"/>
          </a:xfrm>
          <a:prstGeom prst="straightConnector1">
            <a:avLst/>
          </a:prstGeom>
          <a:ln w="38100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3AA3A3F-302C-AF4D-84E4-F647D6EFCBB8}"/>
              </a:ext>
            </a:extLst>
          </p:cNvPr>
          <p:cNvSpPr txBox="1"/>
          <p:nvPr/>
        </p:nvSpPr>
        <p:spPr>
          <a:xfrm>
            <a:off x="3046340" y="3971151"/>
            <a:ext cx="6383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15429"/>
                </a:solidFill>
              </a:rPr>
              <a:t>Q1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0160DC-2F00-4841-9529-5A586E746874}"/>
              </a:ext>
            </a:extLst>
          </p:cNvPr>
          <p:cNvSpPr txBox="1"/>
          <p:nvPr/>
        </p:nvSpPr>
        <p:spPr>
          <a:xfrm>
            <a:off x="5776840" y="3971151"/>
            <a:ext cx="6383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15429"/>
                </a:solidFill>
              </a:rPr>
              <a:t>Q2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DBBD15-7BEE-2E4D-B380-7988E42378FD}"/>
              </a:ext>
            </a:extLst>
          </p:cNvPr>
          <p:cNvSpPr txBox="1"/>
          <p:nvPr/>
        </p:nvSpPr>
        <p:spPr>
          <a:xfrm>
            <a:off x="8545438" y="3971151"/>
            <a:ext cx="6383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15429"/>
                </a:solidFill>
              </a:rPr>
              <a:t>Q3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8C60294-6283-FD4C-9430-F5D7A3F16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50875"/>
          </a:xfrm>
        </p:spPr>
        <p:txBody>
          <a:bodyPr>
            <a:noAutofit/>
          </a:bodyPr>
          <a:lstStyle/>
          <a:p>
            <a:r>
              <a:rPr lang="en-US" sz="3600" dirty="0" err="1"/>
              <a:t>Bagaimana</a:t>
            </a:r>
            <a:r>
              <a:rPr lang="en-US" sz="3600" dirty="0"/>
              <a:t> </a:t>
            </a:r>
            <a:r>
              <a:rPr lang="en-US" sz="3600" dirty="0" err="1"/>
              <a:t>mendapatkan</a:t>
            </a:r>
            <a:r>
              <a:rPr lang="en-US" sz="3600" dirty="0"/>
              <a:t> </a:t>
            </a:r>
            <a:r>
              <a:rPr lang="en-US" sz="3600" dirty="0" err="1"/>
              <a:t>nilai</a:t>
            </a:r>
            <a:r>
              <a:rPr lang="en-US" sz="3600" dirty="0"/>
              <a:t> Q3 dan Q1? (3)</a:t>
            </a:r>
          </a:p>
        </p:txBody>
      </p:sp>
    </p:spTree>
    <p:extLst>
      <p:ext uri="{BB962C8B-B14F-4D97-AF65-F5344CB8AC3E}">
        <p14:creationId xmlns:p14="http://schemas.microsoft.com/office/powerpoint/2010/main" val="336030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8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99364-CA28-4640-A4A9-F3AC1512F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4BA10-832E-5341-A54A-519A4DC92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761" y="1663098"/>
            <a:ext cx="7235639" cy="455990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50B8481-66D9-6344-A8F0-9CF10E7B9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50875"/>
          </a:xfrm>
        </p:spPr>
        <p:txBody>
          <a:bodyPr>
            <a:noAutofit/>
          </a:bodyPr>
          <a:lstStyle/>
          <a:p>
            <a:r>
              <a:rPr lang="en-US" sz="3600" dirty="0" err="1"/>
              <a:t>Bagaimana</a:t>
            </a:r>
            <a:r>
              <a:rPr lang="en-US" sz="3600" dirty="0"/>
              <a:t> </a:t>
            </a:r>
            <a:r>
              <a:rPr lang="en-US" sz="3600" dirty="0" err="1"/>
              <a:t>mendapatkan</a:t>
            </a:r>
            <a:r>
              <a:rPr lang="en-US" sz="3600" dirty="0"/>
              <a:t> </a:t>
            </a:r>
            <a:r>
              <a:rPr lang="en-US" sz="3600" dirty="0" err="1"/>
              <a:t>nilai</a:t>
            </a:r>
            <a:r>
              <a:rPr lang="en-US" sz="3600" dirty="0"/>
              <a:t> Q3 dan Q1? (3)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DFB4F65-A504-C042-9FAD-F6EC1A97A0BA}"/>
              </a:ext>
            </a:extLst>
          </p:cNvPr>
          <p:cNvSpPr/>
          <p:nvPr/>
        </p:nvSpPr>
        <p:spPr>
          <a:xfrm>
            <a:off x="2795045" y="1175400"/>
            <a:ext cx="1942055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Python</a:t>
            </a:r>
            <a:endParaRPr lang="en-US" sz="2600" dirty="0">
              <a:solidFill>
                <a:srgbClr val="0E1F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746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43611-BEC6-014A-8F7C-CDFD42A87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574675"/>
          </a:xfrm>
        </p:spPr>
        <p:txBody>
          <a:bodyPr>
            <a:normAutofit/>
          </a:bodyPr>
          <a:lstStyle/>
          <a:p>
            <a:r>
              <a:rPr lang="en-US" sz="3600" dirty="0" err="1"/>
              <a:t>Mengapa</a:t>
            </a:r>
            <a:r>
              <a:rPr lang="en-US" sz="3600" dirty="0"/>
              <a:t> </a:t>
            </a:r>
            <a:r>
              <a:rPr lang="en-US" sz="3600" dirty="0" err="1"/>
              <a:t>hasil</a:t>
            </a:r>
            <a:r>
              <a:rPr lang="en-US" sz="3600" dirty="0"/>
              <a:t> pada Python Pandas </a:t>
            </a:r>
            <a:r>
              <a:rPr lang="en-US" sz="3600" dirty="0" err="1"/>
              <a:t>berbeda</a:t>
            </a:r>
            <a:r>
              <a:rPr lang="en-US" sz="3600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CAB19-1D6F-9E43-A261-99D152E0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7EC7F9-B102-AB4E-A46C-F04FB27CB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92" y="1818037"/>
            <a:ext cx="5845129" cy="368360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2955B98-76CF-F84D-9884-9BD2B831F526}"/>
              </a:ext>
            </a:extLst>
          </p:cNvPr>
          <p:cNvSpPr/>
          <p:nvPr/>
        </p:nvSpPr>
        <p:spPr>
          <a:xfrm>
            <a:off x="1047404" y="4438996"/>
            <a:ext cx="1313411" cy="532014"/>
          </a:xfrm>
          <a:prstGeom prst="roundRect">
            <a:avLst/>
          </a:prstGeom>
          <a:noFill/>
          <a:ln w="28575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65BB0639-17F6-DA4E-B4CA-A6456B696DC6}"/>
              </a:ext>
            </a:extLst>
          </p:cNvPr>
          <p:cNvSpPr/>
          <p:nvPr/>
        </p:nvSpPr>
        <p:spPr>
          <a:xfrm rot="20523468">
            <a:off x="2418035" y="3990110"/>
            <a:ext cx="1753986" cy="64839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D0A63-C430-184D-B8C1-BB5718583FE7}"/>
              </a:ext>
            </a:extLst>
          </p:cNvPr>
          <p:cNvSpPr txBox="1"/>
          <p:nvPr/>
        </p:nvSpPr>
        <p:spPr>
          <a:xfrm>
            <a:off x="4229242" y="3667975"/>
            <a:ext cx="186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Perhatikan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Q1, Q2, dan Q3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153343-DFC5-5844-9D2D-8B091B9A5999}"/>
              </a:ext>
            </a:extLst>
          </p:cNvPr>
          <p:cNvSpPr txBox="1"/>
          <p:nvPr/>
        </p:nvSpPr>
        <p:spPr>
          <a:xfrm>
            <a:off x="6625242" y="1818037"/>
            <a:ext cx="50610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Pada Pandas, </a:t>
            </a:r>
            <a:r>
              <a:rPr lang="en-US" dirty="0" err="1"/>
              <a:t>pendekatan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percentil</a:t>
            </a:r>
            <a:r>
              <a:rPr lang="en-US" dirty="0"/>
              <a:t> dan quantile (</a:t>
            </a:r>
            <a:r>
              <a:rPr lang="en-US" dirty="0" err="1"/>
              <a:t>termasuk</a:t>
            </a:r>
            <a:r>
              <a:rPr lang="en-US" dirty="0"/>
              <a:t> quartile)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b="1" dirty="0">
                <a:solidFill>
                  <a:srgbClr val="F15429"/>
                </a:solidFill>
              </a:rPr>
              <a:t>LINEAR INTERPOLATION</a:t>
            </a:r>
          </a:p>
          <a:p>
            <a:endParaRPr lang="en-US" b="1" dirty="0">
              <a:solidFill>
                <a:srgbClr val="F15429"/>
              </a:solidFill>
            </a:endParaRPr>
          </a:p>
          <a:p>
            <a:r>
              <a:rPr lang="en-US" dirty="0"/>
              <a:t>Nilai </a:t>
            </a:r>
            <a:r>
              <a:rPr lang="en-US" i="1" dirty="0"/>
              <a:t>linear interpolation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yang </a:t>
            </a:r>
            <a:r>
              <a:rPr lang="en-US" dirty="0" err="1"/>
              <a:t>dicari</a:t>
            </a:r>
            <a:r>
              <a:rPr lang="en-US" dirty="0"/>
              <a:t> </a:t>
            </a:r>
            <a:r>
              <a:rPr lang="en-US" dirty="0" err="1"/>
              <a:t>berada</a:t>
            </a:r>
            <a:r>
              <a:rPr lang="en-US" dirty="0"/>
              <a:t> pada 2 </a:t>
            </a:r>
            <a:r>
              <a:rPr lang="en-US" dirty="0" err="1"/>
              <a:t>nilai</a:t>
            </a:r>
            <a:r>
              <a:rPr lang="en-US" dirty="0"/>
              <a:t> (</a:t>
            </a:r>
            <a:r>
              <a:rPr lang="en-US" dirty="0" err="1"/>
              <a:t>jumlah</a:t>
            </a:r>
            <a:r>
              <a:rPr lang="en-US" dirty="0"/>
              <a:t> data </a:t>
            </a:r>
            <a:r>
              <a:rPr lang="en-US" dirty="0" err="1"/>
              <a:t>genap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Nilai linear interpolation </a:t>
            </a: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16CD27-EB5D-5F4C-BEB6-521EC321DD8D}"/>
                  </a:ext>
                </a:extLst>
              </p:cNvPr>
              <p:cNvSpPr txBox="1"/>
              <p:nvPr/>
            </p:nvSpPr>
            <p:spPr>
              <a:xfrm>
                <a:off x="7602079" y="4300496"/>
                <a:ext cx="31073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𝑙𝑖𝑛𝑒𝑎𝑟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𝑓𝑟𝑎𝑐𝑡𝑖𝑜𝑛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16CD27-EB5D-5F4C-BEB6-521EC321D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079" y="4300496"/>
                <a:ext cx="3107389" cy="276999"/>
              </a:xfrm>
              <a:prstGeom prst="rect">
                <a:avLst/>
              </a:prstGeom>
              <a:blipFill>
                <a:blip r:embed="rId3"/>
                <a:stretch>
                  <a:fillRect l="-407" t="-4348" r="-203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2F3333-43F7-1B40-89F8-40BAC8F347B0}"/>
                  </a:ext>
                </a:extLst>
              </p:cNvPr>
              <p:cNvSpPr txBox="1"/>
              <p:nvPr/>
            </p:nvSpPr>
            <p:spPr>
              <a:xfrm>
                <a:off x="6625242" y="4881291"/>
                <a:ext cx="50610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Untuk </a:t>
                </a:r>
                <a:r>
                  <a:rPr lang="en-US" dirty="0" err="1"/>
                  <a:t>mendapatkan</a:t>
                </a:r>
                <a:r>
                  <a:rPr lang="en-US" dirty="0"/>
                  <a:t> </a:t>
                </a:r>
                <a:r>
                  <a:rPr lang="en-US" dirty="0" err="1"/>
                  <a:t>nilai</a:t>
                </a:r>
                <a:r>
                  <a:rPr lang="en-US" dirty="0"/>
                  <a:t> rata-rata </a:t>
                </a:r>
                <a:r>
                  <a:rPr lang="en-US" dirty="0" err="1"/>
                  <a:t>diantara</a:t>
                </a:r>
                <a:r>
                  <a:rPr lang="en-US" dirty="0"/>
                  <a:t> </a:t>
                </a:r>
                <a:r>
                  <a:rPr lang="en-US" dirty="0" err="1"/>
                  <a:t>kedua</a:t>
                </a:r>
                <a:r>
                  <a:rPr lang="en-US" dirty="0"/>
                  <a:t> </a:t>
                </a:r>
                <a:r>
                  <a:rPr lang="en-US" dirty="0" err="1"/>
                  <a:t>nilai</a:t>
                </a:r>
                <a:r>
                  <a:rPr lang="en-US" dirty="0"/>
                  <a:t>, pada Pandas </a:t>
                </a:r>
                <a:r>
                  <a:rPr lang="en-US" dirty="0" err="1"/>
                  <a:t>harus</a:t>
                </a:r>
                <a:r>
                  <a:rPr lang="en-US" dirty="0"/>
                  <a:t> </a:t>
                </a:r>
                <a:r>
                  <a:rPr lang="en-US" dirty="0" err="1"/>
                  <a:t>menggunakan</a:t>
                </a:r>
                <a:r>
                  <a:rPr lang="en-US" dirty="0"/>
                  <a:t> </a:t>
                </a:r>
                <a:r>
                  <a:rPr lang="en-US" dirty="0" err="1"/>
                  <a:t>nilai</a:t>
                </a:r>
                <a:r>
                  <a:rPr lang="en-US" dirty="0"/>
                  <a:t> ‘midpoint’ </a:t>
                </a:r>
                <a:r>
                  <a:rPr lang="en-US" dirty="0" err="1"/>
                  <a:t>dimana</a:t>
                </a:r>
                <a:r>
                  <a:rPr lang="en-US" dirty="0"/>
                  <a:t> </a:t>
                </a:r>
                <a:r>
                  <a:rPr lang="en-US" dirty="0" err="1"/>
                  <a:t>nilainya</a:t>
                </a:r>
                <a:r>
                  <a:rPr lang="en-US" dirty="0"/>
                  <a:t> </a:t>
                </a:r>
                <a:r>
                  <a:rPr lang="en-US" dirty="0" err="1"/>
                  <a:t>adalah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2F3333-43F7-1B40-89F8-40BAC8F34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242" y="4881291"/>
                <a:ext cx="5061065" cy="923330"/>
              </a:xfrm>
              <a:prstGeom prst="rect">
                <a:avLst/>
              </a:prstGeom>
              <a:blipFill>
                <a:blip r:embed="rId4"/>
                <a:stretch>
                  <a:fillRect l="-1000" t="-2740" b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292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CA409-B071-DD45-B137-7631795E0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856846"/>
          </a:xfrm>
        </p:spPr>
        <p:txBody>
          <a:bodyPr>
            <a:noAutofit/>
          </a:bodyPr>
          <a:lstStyle/>
          <a:p>
            <a:r>
              <a:rPr lang="en-US" sz="3600" dirty="0" err="1"/>
              <a:t>Metode</a:t>
            </a:r>
            <a:r>
              <a:rPr lang="en-US" sz="3600" dirty="0"/>
              <a:t> </a:t>
            </a:r>
            <a:r>
              <a:rPr lang="en-US" sz="3600" dirty="0" err="1"/>
              <a:t>perhitungan</a:t>
            </a:r>
            <a:r>
              <a:rPr lang="en-US" sz="3600" dirty="0"/>
              <a:t> percentile, quantile, dan quartile pada library-library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B028AD-9D51-D74E-8EF1-CEE58C2A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F35BDF1-B4B7-674D-B0FC-2E95A224B25B}"/>
              </a:ext>
            </a:extLst>
          </p:cNvPr>
          <p:cNvSpPr/>
          <p:nvPr/>
        </p:nvSpPr>
        <p:spPr>
          <a:xfrm>
            <a:off x="838200" y="2283763"/>
            <a:ext cx="5568713" cy="629957"/>
          </a:xfrm>
          <a:prstGeom prst="roundRect">
            <a:avLst/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Contoh</a:t>
            </a:r>
            <a:r>
              <a:rPr lang="en-US" sz="2600" dirty="0"/>
              <a:t> pada </a:t>
            </a:r>
            <a:r>
              <a:rPr lang="en-US" sz="2600" dirty="0" err="1"/>
              <a:t>Numpy</a:t>
            </a:r>
            <a:r>
              <a:rPr lang="en-US" sz="2600" dirty="0"/>
              <a:t>, Pandas, dan </a:t>
            </a:r>
            <a:r>
              <a:rPr lang="en-US" sz="2600" dirty="0" err="1"/>
              <a:t>Scipy</a:t>
            </a:r>
            <a:endParaRPr lang="en-US" sz="26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E2C42-F1B6-9C46-845D-9E8103B1DECB}"/>
                  </a:ext>
                </a:extLst>
              </p:cNvPr>
              <p:cNvSpPr txBox="1"/>
              <p:nvPr/>
            </p:nvSpPr>
            <p:spPr>
              <a:xfrm>
                <a:off x="838200" y="3217267"/>
                <a:ext cx="9525572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Linear </a:t>
                </a:r>
                <a:r>
                  <a:rPr lang="en-US" sz="28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𝑓𝑟𝑎𝑐𝑡𝑖𝑜𝑛</m:t>
                    </m:r>
                  </m:oMath>
                </a14:m>
                <a:r>
                  <a:rPr lang="en-US" sz="2800" b="0" dirty="0">
                    <a:sym typeface="Wingdings" pitchFamily="2" charset="2"/>
                  </a:rPr>
                  <a:t> (</a:t>
                </a:r>
                <a:r>
                  <a:rPr lang="en-US" sz="2800" b="1" dirty="0" err="1">
                    <a:solidFill>
                      <a:srgbClr val="F15429"/>
                    </a:solidFill>
                    <a:sym typeface="Wingdings" pitchFamily="2" charset="2"/>
                  </a:rPr>
                  <a:t>digunakan</a:t>
                </a:r>
                <a:r>
                  <a:rPr lang="en-US" sz="2800" b="1" dirty="0">
                    <a:solidFill>
                      <a:srgbClr val="F15429"/>
                    </a:solidFill>
                    <a:sym typeface="Wingdings" pitchFamily="2" charset="2"/>
                  </a:rPr>
                  <a:t> </a:t>
                </a:r>
                <a:r>
                  <a:rPr lang="en-US" sz="2800" b="1" dirty="0" err="1">
                    <a:solidFill>
                      <a:srgbClr val="F15429"/>
                    </a:solidFill>
                    <a:sym typeface="Wingdings" pitchFamily="2" charset="2"/>
                  </a:rPr>
                  <a:t>secara</a:t>
                </a:r>
                <a:r>
                  <a:rPr lang="en-US" sz="2800" b="1" dirty="0">
                    <a:solidFill>
                      <a:srgbClr val="F15429"/>
                    </a:solidFill>
                    <a:sym typeface="Wingdings" pitchFamily="2" charset="2"/>
                  </a:rPr>
                  <a:t> default</a:t>
                </a:r>
                <a:r>
                  <a:rPr lang="en-US" sz="2800" b="0" dirty="0">
                    <a:sym typeface="Wingdings" pitchFamily="2" charset="2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:r>
                  <a:rPr lang="en-US" sz="2800" dirty="0">
                    <a:sym typeface="Wingdings" pitchFamily="2" charset="2"/>
                  </a:rPr>
                  <a:t> Nilai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Higher </a:t>
                </a:r>
                <a:r>
                  <a:rPr lang="en-US" sz="2800" dirty="0">
                    <a:sym typeface="Wingdings" pitchFamily="2" charset="2"/>
                  </a:rPr>
                  <a:t> Nilai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𝑗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Nearest </a:t>
                </a:r>
                <a:r>
                  <a:rPr lang="en-US" sz="2800" dirty="0">
                    <a:sym typeface="Wingdings" pitchFamily="2" charset="2"/>
                  </a:rPr>
                  <a:t> Nilai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atau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tergantung</a:t>
                </a:r>
                <a:r>
                  <a:rPr lang="en-US" sz="2800" dirty="0"/>
                  <a:t> mana yang </a:t>
                </a:r>
                <a:r>
                  <a:rPr lang="en-US" sz="2800" dirty="0" err="1"/>
                  <a:t>terdekat</a:t>
                </a:r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Midpoint </a:t>
                </a:r>
                <a:r>
                  <a:rPr lang="en-US" sz="28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)/2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E2C42-F1B6-9C46-845D-9E8103B1D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17267"/>
                <a:ext cx="9525572" cy="2246769"/>
              </a:xfrm>
              <a:prstGeom prst="rect">
                <a:avLst/>
              </a:prstGeom>
              <a:blipFill>
                <a:blip r:embed="rId2"/>
                <a:stretch>
                  <a:fillRect l="-1198" t="-3371" b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801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6076-4FD3-0F42-8E8F-E5B69F8C9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76275"/>
          </a:xfrm>
        </p:spPr>
        <p:txBody>
          <a:bodyPr/>
          <a:lstStyle/>
          <a:p>
            <a:r>
              <a:rPr lang="en-US" dirty="0" err="1"/>
              <a:t>Anomali</a:t>
            </a:r>
            <a:r>
              <a:rPr lang="en-US" dirty="0"/>
              <a:t> Pada Nilai IQR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96678-D42A-7A41-AB41-74647C332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9CD24BD-F0FA-C84F-8989-C900E2646C90}"/>
              </a:ext>
            </a:extLst>
          </p:cNvPr>
          <p:cNvSpPr/>
          <p:nvPr/>
        </p:nvSpPr>
        <p:spPr>
          <a:xfrm>
            <a:off x="849976" y="1753986"/>
            <a:ext cx="10492047" cy="11924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000" dirty="0"/>
              <a:t>30	40	40	40	40	40	40	40	40	40	90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76793B1-B7A2-0742-AC23-2112C60F9622}"/>
              </a:ext>
            </a:extLst>
          </p:cNvPr>
          <p:cNvSpPr/>
          <p:nvPr/>
        </p:nvSpPr>
        <p:spPr>
          <a:xfrm>
            <a:off x="1131345" y="1327800"/>
            <a:ext cx="2069055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Contoh</a:t>
            </a:r>
            <a:r>
              <a:rPr lang="en-US" sz="2600" dirty="0"/>
              <a:t> </a:t>
            </a:r>
            <a:r>
              <a:rPr lang="en-US" sz="2600" dirty="0" err="1"/>
              <a:t>Kasus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F3FA7C-A018-4D49-AB81-1AF0FC22E073}"/>
              </a:ext>
            </a:extLst>
          </p:cNvPr>
          <p:cNvSpPr/>
          <p:nvPr/>
        </p:nvSpPr>
        <p:spPr>
          <a:xfrm>
            <a:off x="5734048" y="2051743"/>
            <a:ext cx="723901" cy="596900"/>
          </a:xfrm>
          <a:prstGeom prst="roundRect">
            <a:avLst/>
          </a:prstGeom>
          <a:noFill/>
          <a:ln w="38100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BD50C1-94EE-8E43-9ABF-297F6D3C669C}"/>
              </a:ext>
            </a:extLst>
          </p:cNvPr>
          <p:cNvSpPr/>
          <p:nvPr/>
        </p:nvSpPr>
        <p:spPr>
          <a:xfrm>
            <a:off x="3003548" y="2051743"/>
            <a:ext cx="723901" cy="596900"/>
          </a:xfrm>
          <a:prstGeom prst="roundRect">
            <a:avLst/>
          </a:prstGeom>
          <a:noFill/>
          <a:ln w="38100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5B568D6-12A0-9C46-A7BB-44BC3F404911}"/>
              </a:ext>
            </a:extLst>
          </p:cNvPr>
          <p:cNvSpPr/>
          <p:nvPr/>
        </p:nvSpPr>
        <p:spPr>
          <a:xfrm>
            <a:off x="8502646" y="2041872"/>
            <a:ext cx="723901" cy="596900"/>
          </a:xfrm>
          <a:prstGeom prst="roundRect">
            <a:avLst/>
          </a:prstGeom>
          <a:noFill/>
          <a:ln w="38100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966158-3ACE-D24A-8754-C3E532664EE5}"/>
              </a:ext>
            </a:extLst>
          </p:cNvPr>
          <p:cNvCxnSpPr>
            <a:stCxn id="7" idx="2"/>
          </p:cNvCxnSpPr>
          <p:nvPr/>
        </p:nvCxnSpPr>
        <p:spPr>
          <a:xfrm flipH="1">
            <a:off x="6095998" y="2648643"/>
            <a:ext cx="1" cy="1301057"/>
          </a:xfrm>
          <a:prstGeom prst="straightConnector1">
            <a:avLst/>
          </a:prstGeom>
          <a:ln w="38100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4EC2B6-1538-BB4C-AFE4-51229B90EFE5}"/>
              </a:ext>
            </a:extLst>
          </p:cNvPr>
          <p:cNvCxnSpPr/>
          <p:nvPr/>
        </p:nvCxnSpPr>
        <p:spPr>
          <a:xfrm flipH="1">
            <a:off x="3365498" y="2644429"/>
            <a:ext cx="1" cy="1301057"/>
          </a:xfrm>
          <a:prstGeom prst="straightConnector1">
            <a:avLst/>
          </a:prstGeom>
          <a:ln w="38100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DEBD24-ED06-0A49-A148-3E57BF99611A}"/>
              </a:ext>
            </a:extLst>
          </p:cNvPr>
          <p:cNvCxnSpPr/>
          <p:nvPr/>
        </p:nvCxnSpPr>
        <p:spPr>
          <a:xfrm flipH="1">
            <a:off x="8864596" y="2638772"/>
            <a:ext cx="1" cy="1301057"/>
          </a:xfrm>
          <a:prstGeom prst="straightConnector1">
            <a:avLst/>
          </a:prstGeom>
          <a:ln w="38100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B5B0C0-EA1B-C742-A4EF-116C6942B0DA}"/>
              </a:ext>
            </a:extLst>
          </p:cNvPr>
          <p:cNvSpPr txBox="1"/>
          <p:nvPr/>
        </p:nvSpPr>
        <p:spPr>
          <a:xfrm>
            <a:off x="3046340" y="3971151"/>
            <a:ext cx="6383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15429"/>
                </a:solidFill>
              </a:rPr>
              <a:t>Q1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F10EC0-1FFE-AB48-96C3-0FB777A6A814}"/>
              </a:ext>
            </a:extLst>
          </p:cNvPr>
          <p:cNvSpPr txBox="1"/>
          <p:nvPr/>
        </p:nvSpPr>
        <p:spPr>
          <a:xfrm>
            <a:off x="5776840" y="3971151"/>
            <a:ext cx="6383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15429"/>
                </a:solidFill>
              </a:rPr>
              <a:t>Q2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D19CC2-E3E6-F547-A7A4-AB77059D9B0A}"/>
              </a:ext>
            </a:extLst>
          </p:cNvPr>
          <p:cNvSpPr txBox="1"/>
          <p:nvPr/>
        </p:nvSpPr>
        <p:spPr>
          <a:xfrm>
            <a:off x="8545438" y="3971151"/>
            <a:ext cx="6383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15429"/>
                </a:solidFill>
              </a:rPr>
              <a:t>Q3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1E9F0E-01C9-144D-9732-48D8B1BFEB3A}"/>
                  </a:ext>
                </a:extLst>
              </p:cNvPr>
              <p:cNvSpPr txBox="1"/>
              <p:nvPr/>
            </p:nvSpPr>
            <p:spPr>
              <a:xfrm>
                <a:off x="1131345" y="5468227"/>
                <a:ext cx="335893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rgbClr val="F15429"/>
                          </a:solidFill>
                          <a:latin typeface="Cambria Math" panose="02040503050406030204" pitchFamily="18" charset="0"/>
                        </a:rPr>
                        <m:t>𝐼𝑄𝑅</m:t>
                      </m:r>
                      <m:r>
                        <a:rPr lang="en-US" sz="3000" b="0" i="1" smtClean="0">
                          <a:solidFill>
                            <a:srgbClr val="F15429"/>
                          </a:solidFill>
                          <a:latin typeface="Cambria Math" panose="02040503050406030204" pitchFamily="18" charset="0"/>
                        </a:rPr>
                        <m:t>=40 −40=0</m:t>
                      </m:r>
                    </m:oMath>
                  </m:oMathPara>
                </a14:m>
                <a:endParaRPr lang="en-US" sz="3000" dirty="0">
                  <a:solidFill>
                    <a:srgbClr val="F15429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1E9F0E-01C9-144D-9732-48D8B1BFE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345" y="5468227"/>
                <a:ext cx="3358933" cy="461665"/>
              </a:xfrm>
              <a:prstGeom prst="rect">
                <a:avLst/>
              </a:prstGeom>
              <a:blipFill>
                <a:blip r:embed="rId2"/>
                <a:stretch>
                  <a:fillRect l="-3396" t="-7895" r="-2264" b="-3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711623F-D230-CE4B-B8A6-4C6507BAEB76}"/>
              </a:ext>
            </a:extLst>
          </p:cNvPr>
          <p:cNvSpPr txBox="1"/>
          <p:nvPr/>
        </p:nvSpPr>
        <p:spPr>
          <a:xfrm>
            <a:off x="4490278" y="5037339"/>
            <a:ext cx="16129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F15429"/>
                </a:solidFill>
              </a:rPr>
              <a:t>???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290E44D-1B8C-2D49-9C30-352035119813}"/>
              </a:ext>
            </a:extLst>
          </p:cNvPr>
          <p:cNvSpPr/>
          <p:nvPr/>
        </p:nvSpPr>
        <p:spPr>
          <a:xfrm>
            <a:off x="6248400" y="5464985"/>
            <a:ext cx="1104900" cy="461665"/>
          </a:xfrm>
          <a:prstGeom prst="rightArrow">
            <a:avLst/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329650-2FE7-1246-B5B3-FB464D32F8F4}"/>
              </a:ext>
            </a:extLst>
          </p:cNvPr>
          <p:cNvSpPr txBox="1"/>
          <p:nvPr/>
        </p:nvSpPr>
        <p:spPr>
          <a:xfrm>
            <a:off x="7520468" y="4726321"/>
            <a:ext cx="4270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Nilai IQR 0 </a:t>
            </a:r>
            <a:r>
              <a:rPr lang="en-US" sz="3000" dirty="0" err="1"/>
              <a:t>menandakan</a:t>
            </a:r>
            <a:r>
              <a:rPr lang="en-US" sz="3000" dirty="0"/>
              <a:t> </a:t>
            </a:r>
            <a:r>
              <a:rPr lang="en-US" sz="3000" dirty="0" err="1"/>
              <a:t>amatan</a:t>
            </a:r>
            <a:r>
              <a:rPr lang="en-US" sz="3000" dirty="0"/>
              <a:t> </a:t>
            </a:r>
            <a:r>
              <a:rPr lang="en-US" sz="3000" dirty="0" err="1"/>
              <a:t>mempunyai</a:t>
            </a:r>
            <a:r>
              <a:rPr lang="en-US" sz="3000" dirty="0"/>
              <a:t> </a:t>
            </a:r>
            <a:r>
              <a:rPr lang="en-US" sz="3000" dirty="0" err="1"/>
              <a:t>nilai</a:t>
            </a:r>
            <a:r>
              <a:rPr lang="en-US" sz="3000" dirty="0"/>
              <a:t> yang </a:t>
            </a:r>
            <a:r>
              <a:rPr lang="en-US" sz="3000" dirty="0" err="1"/>
              <a:t>identik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85742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32BCA-B35E-1041-99D0-B2D6BA7D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50875"/>
          </a:xfrm>
        </p:spPr>
        <p:txBody>
          <a:bodyPr/>
          <a:lstStyle/>
          <a:p>
            <a:r>
              <a:rPr lang="en-US" dirty="0" err="1"/>
              <a:t>Varians</a:t>
            </a:r>
            <a:r>
              <a:rPr lang="en-US" dirty="0"/>
              <a:t> (</a:t>
            </a:r>
            <a:r>
              <a:rPr lang="en-US" i="1" dirty="0"/>
              <a:t>Variance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25E0D-6CBF-8443-BFDA-B1439206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DE25C1A-62E5-F342-A287-FC9DBBC3312B}"/>
              </a:ext>
            </a:extLst>
          </p:cNvPr>
          <p:cNvSpPr/>
          <p:nvPr/>
        </p:nvSpPr>
        <p:spPr>
          <a:xfrm>
            <a:off x="849976" y="1753986"/>
            <a:ext cx="10492047" cy="9384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dirty="0"/>
              <a:t>Nilai yang </a:t>
            </a:r>
            <a:r>
              <a:rPr lang="en-ID" sz="2400" dirty="0" err="1"/>
              <a:t>mendeskripsikan</a:t>
            </a:r>
            <a:r>
              <a:rPr lang="en-ID" sz="2400" dirty="0"/>
              <a:t> </a:t>
            </a:r>
            <a:r>
              <a:rPr lang="en-ID" sz="2400" dirty="0" err="1"/>
              <a:t>seberapa</a:t>
            </a:r>
            <a:r>
              <a:rPr lang="en-ID" sz="2400" dirty="0"/>
              <a:t> </a:t>
            </a:r>
            <a:r>
              <a:rPr lang="en-ID" sz="2400" dirty="0" err="1"/>
              <a:t>jauh</a:t>
            </a:r>
            <a:r>
              <a:rPr lang="en-ID" sz="2400" dirty="0"/>
              <a:t> data </a:t>
            </a:r>
            <a:r>
              <a:rPr lang="en-ID" sz="2400" dirty="0" err="1"/>
              <a:t>menyebar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</a:t>
            </a:r>
            <a:r>
              <a:rPr lang="en-ID" sz="2400" dirty="0" err="1"/>
              <a:t>niai</a:t>
            </a:r>
            <a:r>
              <a:rPr lang="en-ID" sz="2400" dirty="0"/>
              <a:t> mean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D3FC8B-0967-024A-A713-4078DE84FBF8}"/>
              </a:ext>
            </a:extLst>
          </p:cNvPr>
          <p:cNvSpPr/>
          <p:nvPr/>
        </p:nvSpPr>
        <p:spPr>
          <a:xfrm>
            <a:off x="1131345" y="1327800"/>
            <a:ext cx="1751555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Definisi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41EBD93-AA74-F244-BD44-439660A98830}"/>
              </a:ext>
            </a:extLst>
          </p:cNvPr>
          <p:cNvSpPr/>
          <p:nvPr/>
        </p:nvSpPr>
        <p:spPr>
          <a:xfrm>
            <a:off x="849976" y="3544772"/>
            <a:ext cx="4966623" cy="2132128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8E78C09-2DB7-F64C-8D5C-BB520CDAB2A7}"/>
              </a:ext>
            </a:extLst>
          </p:cNvPr>
          <p:cNvSpPr/>
          <p:nvPr/>
        </p:nvSpPr>
        <p:spPr>
          <a:xfrm>
            <a:off x="1131344" y="3118586"/>
            <a:ext cx="2451439" cy="859189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Populasi</a:t>
            </a:r>
            <a:endParaRPr lang="en-US" sz="26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20D01A-B303-384E-9522-CEEBE9DE8880}"/>
                  </a:ext>
                </a:extLst>
              </p:cNvPr>
              <p:cNvSpPr txBox="1"/>
              <p:nvPr/>
            </p:nvSpPr>
            <p:spPr>
              <a:xfrm>
                <a:off x="1390187" y="4217516"/>
                <a:ext cx="3886201" cy="939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20D01A-B303-384E-9522-CEEBE9DE8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187" y="4217516"/>
                <a:ext cx="3886201" cy="939040"/>
              </a:xfrm>
              <a:prstGeom prst="rect">
                <a:avLst/>
              </a:prstGeom>
              <a:blipFill>
                <a:blip r:embed="rId2"/>
                <a:stretch>
                  <a:fillRect t="-78667" b="-7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E3AF109-7B5B-CD4E-955E-D766E6F46EF0}"/>
              </a:ext>
            </a:extLst>
          </p:cNvPr>
          <p:cNvSpPr/>
          <p:nvPr/>
        </p:nvSpPr>
        <p:spPr>
          <a:xfrm>
            <a:off x="6356810" y="3483947"/>
            <a:ext cx="4966623" cy="2132128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826CBB4-04AD-2246-9355-0923BF13F55D}"/>
              </a:ext>
            </a:extLst>
          </p:cNvPr>
          <p:cNvSpPr/>
          <p:nvPr/>
        </p:nvSpPr>
        <p:spPr>
          <a:xfrm>
            <a:off x="6638178" y="3057761"/>
            <a:ext cx="2451439" cy="859189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Sampel</a:t>
            </a:r>
            <a:endParaRPr lang="en-US" sz="26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306AA2-9B07-DE41-9A7D-08399110513A}"/>
                  </a:ext>
                </a:extLst>
              </p:cNvPr>
              <p:cNvSpPr txBox="1"/>
              <p:nvPr/>
            </p:nvSpPr>
            <p:spPr>
              <a:xfrm>
                <a:off x="6897021" y="4156691"/>
                <a:ext cx="3886201" cy="9233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3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306AA2-9B07-DE41-9A7D-083991105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021" y="4156691"/>
                <a:ext cx="3886201" cy="923394"/>
              </a:xfrm>
              <a:prstGeom prst="rect">
                <a:avLst/>
              </a:prstGeom>
              <a:blipFill>
                <a:blip r:embed="rId3"/>
                <a:stretch>
                  <a:fillRect t="-83562" b="-78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9697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32BCA-B35E-1041-99D0-B2D6BA7D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50875"/>
          </a:xfrm>
        </p:spPr>
        <p:txBody>
          <a:bodyPr/>
          <a:lstStyle/>
          <a:p>
            <a:r>
              <a:rPr lang="en-US" dirty="0" err="1"/>
              <a:t>Simpangan</a:t>
            </a:r>
            <a:r>
              <a:rPr lang="en-US" dirty="0"/>
              <a:t> Baku (</a:t>
            </a:r>
            <a:r>
              <a:rPr lang="en-US" i="1" dirty="0"/>
              <a:t>Standard Deviation</a:t>
            </a:r>
            <a:r>
              <a:rPr lang="en-US" dirty="0"/>
              <a:t>)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25E0D-6CBF-8443-BFDA-B1439206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DE25C1A-62E5-F342-A287-FC9DBBC3312B}"/>
              </a:ext>
            </a:extLst>
          </p:cNvPr>
          <p:cNvSpPr/>
          <p:nvPr/>
        </p:nvSpPr>
        <p:spPr>
          <a:xfrm>
            <a:off x="849976" y="1753986"/>
            <a:ext cx="10492047" cy="9384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dirty="0"/>
              <a:t>Nilai yang </a:t>
            </a:r>
            <a:r>
              <a:rPr lang="en-ID" sz="2400" dirty="0" err="1"/>
              <a:t>mendeskripsikan</a:t>
            </a:r>
            <a:r>
              <a:rPr lang="en-ID" sz="2400" dirty="0"/>
              <a:t> </a:t>
            </a:r>
            <a:r>
              <a:rPr lang="en-ID" sz="2400" dirty="0" err="1"/>
              <a:t>seberapa</a:t>
            </a:r>
            <a:r>
              <a:rPr lang="en-ID" sz="2400" dirty="0"/>
              <a:t> </a:t>
            </a:r>
            <a:r>
              <a:rPr lang="en-ID" sz="2400" dirty="0" err="1"/>
              <a:t>besar</a:t>
            </a:r>
            <a:r>
              <a:rPr lang="en-ID" sz="2400" dirty="0"/>
              <a:t> </a:t>
            </a:r>
            <a:r>
              <a:rPr lang="en-ID" sz="2400" dirty="0" err="1"/>
              <a:t>variasi</a:t>
            </a:r>
            <a:r>
              <a:rPr lang="en-ID" sz="2400" dirty="0"/>
              <a:t> data </a:t>
            </a:r>
            <a:r>
              <a:rPr lang="en-ID" sz="2400" dirty="0" err="1"/>
              <a:t>terhadap</a:t>
            </a:r>
            <a:r>
              <a:rPr lang="en-ID" sz="2400" dirty="0"/>
              <a:t> </a:t>
            </a:r>
            <a:r>
              <a:rPr lang="en-ID" sz="2400" dirty="0" err="1"/>
              <a:t>nilai</a:t>
            </a:r>
            <a:r>
              <a:rPr lang="en-ID" sz="2400" dirty="0"/>
              <a:t> mean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D3FC8B-0967-024A-A713-4078DE84FBF8}"/>
              </a:ext>
            </a:extLst>
          </p:cNvPr>
          <p:cNvSpPr/>
          <p:nvPr/>
        </p:nvSpPr>
        <p:spPr>
          <a:xfrm>
            <a:off x="1131345" y="1327800"/>
            <a:ext cx="1751555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Definisi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41EBD93-AA74-F244-BD44-439660A98830}"/>
              </a:ext>
            </a:extLst>
          </p:cNvPr>
          <p:cNvSpPr/>
          <p:nvPr/>
        </p:nvSpPr>
        <p:spPr>
          <a:xfrm>
            <a:off x="849976" y="3544772"/>
            <a:ext cx="4966623" cy="2475028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8E78C09-2DB7-F64C-8D5C-BB520CDAB2A7}"/>
              </a:ext>
            </a:extLst>
          </p:cNvPr>
          <p:cNvSpPr/>
          <p:nvPr/>
        </p:nvSpPr>
        <p:spPr>
          <a:xfrm>
            <a:off x="1131344" y="3118586"/>
            <a:ext cx="2451439" cy="859189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Populasi</a:t>
            </a:r>
            <a:endParaRPr lang="en-US" sz="26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20D01A-B303-384E-9522-CEEBE9DE8880}"/>
                  </a:ext>
                </a:extLst>
              </p:cNvPr>
              <p:cNvSpPr txBox="1"/>
              <p:nvPr/>
            </p:nvSpPr>
            <p:spPr>
              <a:xfrm>
                <a:off x="1390187" y="4217516"/>
                <a:ext cx="3886201" cy="13640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3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3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20D01A-B303-384E-9522-CEEBE9DE8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187" y="4217516"/>
                <a:ext cx="3886201" cy="1364028"/>
              </a:xfrm>
              <a:prstGeom prst="rect">
                <a:avLst/>
              </a:prstGeom>
              <a:blipFill>
                <a:blip r:embed="rId2"/>
                <a:stretch>
                  <a:fillRect t="-37963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E3AF109-7B5B-CD4E-955E-D766E6F46EF0}"/>
              </a:ext>
            </a:extLst>
          </p:cNvPr>
          <p:cNvSpPr/>
          <p:nvPr/>
        </p:nvSpPr>
        <p:spPr>
          <a:xfrm>
            <a:off x="6356810" y="3483946"/>
            <a:ext cx="4966623" cy="2475027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826CBB4-04AD-2246-9355-0923BF13F55D}"/>
              </a:ext>
            </a:extLst>
          </p:cNvPr>
          <p:cNvSpPr/>
          <p:nvPr/>
        </p:nvSpPr>
        <p:spPr>
          <a:xfrm>
            <a:off x="6638178" y="3057761"/>
            <a:ext cx="2451439" cy="859189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Sampel</a:t>
            </a:r>
            <a:endParaRPr lang="en-US" sz="26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306AA2-9B07-DE41-9A7D-08399110513A}"/>
                  </a:ext>
                </a:extLst>
              </p:cNvPr>
              <p:cNvSpPr txBox="1"/>
              <p:nvPr/>
            </p:nvSpPr>
            <p:spPr>
              <a:xfrm>
                <a:off x="6897021" y="4156691"/>
                <a:ext cx="3886201" cy="13640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3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sz="3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306AA2-9B07-DE41-9A7D-083991105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021" y="4156691"/>
                <a:ext cx="3886201" cy="1364028"/>
              </a:xfrm>
              <a:prstGeom prst="rect">
                <a:avLst/>
              </a:prstGeom>
              <a:blipFill>
                <a:blip r:embed="rId3"/>
                <a:stretch>
                  <a:fillRect t="-37963" b="-37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2415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32BCA-B35E-1041-99D0-B2D6BA7D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50875"/>
          </a:xfrm>
        </p:spPr>
        <p:txBody>
          <a:bodyPr/>
          <a:lstStyle/>
          <a:p>
            <a:r>
              <a:rPr lang="en-US" dirty="0" err="1"/>
              <a:t>Simpangan</a:t>
            </a:r>
            <a:r>
              <a:rPr lang="en-US" dirty="0"/>
              <a:t> Baku (</a:t>
            </a:r>
            <a:r>
              <a:rPr lang="en-US" i="1" dirty="0"/>
              <a:t>Standard Deviation</a:t>
            </a:r>
            <a:r>
              <a:rPr lang="en-US" dirty="0"/>
              <a:t>)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25E0D-6CBF-8443-BFDA-B1439206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81673B5-4F1D-3949-BFD3-58F551771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716" y="1016000"/>
            <a:ext cx="6836568" cy="494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99A1F7-68E9-1B43-94F5-540B9A7559C1}"/>
              </a:ext>
            </a:extLst>
          </p:cNvPr>
          <p:cNvSpPr txBox="1"/>
          <p:nvPr/>
        </p:nvSpPr>
        <p:spPr>
          <a:xfrm>
            <a:off x="1404430" y="5981844"/>
            <a:ext cx="101088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https://s4be.cochrane.org/blog/2018/09/26/a-beginners-guide-to-standard-deviation-and-standard-error/#:~:text=Standard%20deviation%20tells%20you%20how,standard%20deviations%20of%20the%20mean.</a:t>
            </a:r>
          </a:p>
        </p:txBody>
      </p:sp>
    </p:spTree>
    <p:extLst>
      <p:ext uri="{BB962C8B-B14F-4D97-AF65-F5344CB8AC3E}">
        <p14:creationId xmlns:p14="http://schemas.microsoft.com/office/powerpoint/2010/main" val="264943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4C72-C0C3-1849-88E7-464C53BE5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76275"/>
          </a:xfrm>
        </p:spPr>
        <p:txBody>
          <a:bodyPr/>
          <a:lstStyle/>
          <a:p>
            <a:r>
              <a:rPr lang="en-US" dirty="0" err="1"/>
              <a:t>Pengenalan</a:t>
            </a:r>
            <a:r>
              <a:rPr lang="en-US" dirty="0"/>
              <a:t> Box Plot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733A2-3D4C-2B44-8D26-8553945F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B96848-DF4F-7943-8122-B8790E42C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00" y="1089000"/>
            <a:ext cx="93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EBDE6C-5AAC-C445-B621-F253091BF167}"/>
              </a:ext>
            </a:extLst>
          </p:cNvPr>
          <p:cNvSpPr txBox="1"/>
          <p:nvPr/>
        </p:nvSpPr>
        <p:spPr>
          <a:xfrm>
            <a:off x="1940856" y="5930900"/>
            <a:ext cx="83102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Sumber</a:t>
            </a:r>
            <a:r>
              <a:rPr lang="en-US" sz="900" dirty="0"/>
              <a:t>: https://</a:t>
            </a:r>
            <a:r>
              <a:rPr lang="en-US" sz="900" dirty="0" err="1"/>
              <a:t>towardsdatascience.com</a:t>
            </a:r>
            <a:r>
              <a:rPr lang="en-US" sz="900" dirty="0"/>
              <a:t>/understanding-boxplots-5e2df7bcbd51#:~:text=A%20boxplot%20is%20a%20standardized,and%20what%20their%20values%20are.</a:t>
            </a:r>
          </a:p>
        </p:txBody>
      </p:sp>
    </p:spTree>
    <p:extLst>
      <p:ext uri="{BB962C8B-B14F-4D97-AF65-F5344CB8AC3E}">
        <p14:creationId xmlns:p14="http://schemas.microsoft.com/office/powerpoint/2010/main" val="4276398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4C72-C0C3-1849-88E7-464C53BE5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9286313" y="3090863"/>
            <a:ext cx="4332340" cy="676275"/>
          </a:xfrm>
        </p:spPr>
        <p:txBody>
          <a:bodyPr/>
          <a:lstStyle/>
          <a:p>
            <a:r>
              <a:rPr lang="en-US" dirty="0"/>
              <a:t>Box Plot Pada</a:t>
            </a:r>
            <a:br>
              <a:rPr lang="en-US" dirty="0"/>
            </a:br>
            <a:r>
              <a:rPr lang="en-US" dirty="0" err="1"/>
              <a:t>Distribusi</a:t>
            </a:r>
            <a:r>
              <a:rPr lang="en-US" dirty="0"/>
              <a:t> Normal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733A2-3D4C-2B44-8D26-8553945F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BDE6C-5AAC-C445-B621-F253091BF167}"/>
              </a:ext>
            </a:extLst>
          </p:cNvPr>
          <p:cNvSpPr txBox="1"/>
          <p:nvPr/>
        </p:nvSpPr>
        <p:spPr>
          <a:xfrm>
            <a:off x="1940856" y="6117248"/>
            <a:ext cx="83102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Sumber</a:t>
            </a:r>
            <a:r>
              <a:rPr lang="en-US" sz="900" dirty="0"/>
              <a:t>: https://</a:t>
            </a:r>
            <a:r>
              <a:rPr lang="en-US" sz="900" dirty="0" err="1"/>
              <a:t>towardsdatascience.com</a:t>
            </a:r>
            <a:r>
              <a:rPr lang="en-US" sz="900" dirty="0"/>
              <a:t>/understanding-boxplots-5e2df7bcbd51#:~:text=A%20boxplot%20is%20a%20standardized,and%20what%20their%20values%20are.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3AE0F9B-541B-C247-84E7-C6883ADEB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00" y="220296"/>
            <a:ext cx="5918200" cy="591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BE1FFD-9E60-8849-86AA-78F4D18AFCDF}"/>
              </a:ext>
            </a:extLst>
          </p:cNvPr>
          <p:cNvSpPr txBox="1"/>
          <p:nvPr/>
        </p:nvSpPr>
        <p:spPr>
          <a:xfrm>
            <a:off x="9081080" y="2844800"/>
            <a:ext cx="1170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15429"/>
                </a:solidFill>
              </a:rPr>
              <a:t>Outliers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8F2878A1-6FAC-6546-8D60-AA3561017BE9}"/>
              </a:ext>
            </a:extLst>
          </p:cNvPr>
          <p:cNvCxnSpPr>
            <a:endCxn id="6" idx="2"/>
          </p:cNvCxnSpPr>
          <p:nvPr/>
        </p:nvCxnSpPr>
        <p:spPr>
          <a:xfrm flipV="1">
            <a:off x="3771900" y="3306465"/>
            <a:ext cx="5894212" cy="2395835"/>
          </a:xfrm>
          <a:prstGeom prst="curvedConnector2">
            <a:avLst/>
          </a:prstGeom>
          <a:ln w="28575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CE5C4988-E458-EB49-905A-9A7BA964098A}"/>
              </a:ext>
            </a:extLst>
          </p:cNvPr>
          <p:cNvCxnSpPr>
            <a:endCxn id="6" idx="1"/>
          </p:cNvCxnSpPr>
          <p:nvPr/>
        </p:nvCxnSpPr>
        <p:spPr>
          <a:xfrm rot="5400000" flipH="1" flipV="1">
            <a:off x="7208657" y="3829877"/>
            <a:ext cx="2626667" cy="1118180"/>
          </a:xfrm>
          <a:prstGeom prst="curvedConnector2">
            <a:avLst/>
          </a:prstGeom>
          <a:ln w="28575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93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693DC-FF80-BE43-A1A7-80EEF029E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02541"/>
          </a:xfrm>
        </p:spPr>
        <p:txBody>
          <a:bodyPr/>
          <a:lstStyle/>
          <a:p>
            <a:r>
              <a:rPr lang="en-US" dirty="0"/>
              <a:t>Outlines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C515B29-1245-B24F-B031-3D1A00F707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639043"/>
              </p:ext>
            </p:extLst>
          </p:nvPr>
        </p:nvGraphicFramePr>
        <p:xfrm>
          <a:off x="1303020" y="1744112"/>
          <a:ext cx="9585960" cy="388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57592-8916-EC40-8E75-BF27CAE30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253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8AD93-43BB-8A44-B600-73B56274A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63575"/>
          </a:xfrm>
        </p:spPr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Box Plot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186AD-B865-744B-86FC-BF0D4F1A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4677D4-E580-F944-A9DC-E46232BC0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0" y="1266548"/>
            <a:ext cx="5111750" cy="344487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A46BE6-5CE5-EB4A-A56B-9A84E3B60FA2}"/>
              </a:ext>
            </a:extLst>
          </p:cNvPr>
          <p:cNvSpPr/>
          <p:nvPr/>
        </p:nvSpPr>
        <p:spPr>
          <a:xfrm>
            <a:off x="849976" y="4940023"/>
            <a:ext cx="10492047" cy="11924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000" dirty="0"/>
              <a:t>23	25	45	54	55	55	56	59	62	65	85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03E71-76D1-9540-98BC-2E17A35CFFF3}"/>
              </a:ext>
            </a:extLst>
          </p:cNvPr>
          <p:cNvSpPr txBox="1"/>
          <p:nvPr/>
        </p:nvSpPr>
        <p:spPr>
          <a:xfrm>
            <a:off x="10171959" y="2400300"/>
            <a:ext cx="1170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15429"/>
                </a:solidFill>
              </a:rPr>
              <a:t>Outliers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BE10DF-91AF-EB44-8D33-206526C0991D}"/>
              </a:ext>
            </a:extLst>
          </p:cNvPr>
          <p:cNvSpPr/>
          <p:nvPr/>
        </p:nvSpPr>
        <p:spPr>
          <a:xfrm>
            <a:off x="5811199" y="1251761"/>
            <a:ext cx="468000" cy="468000"/>
          </a:xfrm>
          <a:prstGeom prst="ellipse">
            <a:avLst/>
          </a:prstGeom>
          <a:noFill/>
          <a:ln w="38100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C30E74CB-49A9-F04F-A504-CDD763A12508}"/>
              </a:ext>
            </a:extLst>
          </p:cNvPr>
          <p:cNvCxnSpPr>
            <a:stCxn id="9" idx="0"/>
            <a:endCxn id="7" idx="0"/>
          </p:cNvCxnSpPr>
          <p:nvPr/>
        </p:nvCxnSpPr>
        <p:spPr>
          <a:xfrm rot="16200000" flipH="1">
            <a:off x="7826825" y="-529866"/>
            <a:ext cx="1148539" cy="4711792"/>
          </a:xfrm>
          <a:prstGeom prst="curvedConnector3">
            <a:avLst>
              <a:gd name="adj1" fmla="val -19904"/>
            </a:avLst>
          </a:prstGeom>
          <a:ln w="28575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3FA809A-BE09-4041-B5C8-F7FB1BDE36DD}"/>
              </a:ext>
            </a:extLst>
          </p:cNvPr>
          <p:cNvSpPr/>
          <p:nvPr/>
        </p:nvSpPr>
        <p:spPr>
          <a:xfrm>
            <a:off x="5811199" y="3928806"/>
            <a:ext cx="468000" cy="468000"/>
          </a:xfrm>
          <a:prstGeom prst="ellipse">
            <a:avLst/>
          </a:prstGeom>
          <a:noFill/>
          <a:ln w="38100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049A979-54FC-D44D-AADF-A56E8D513E67}"/>
              </a:ext>
            </a:extLst>
          </p:cNvPr>
          <p:cNvCxnSpPr>
            <a:endCxn id="7" idx="2"/>
          </p:cNvCxnSpPr>
          <p:nvPr/>
        </p:nvCxnSpPr>
        <p:spPr>
          <a:xfrm flipV="1">
            <a:off x="6279199" y="2861965"/>
            <a:ext cx="4477792" cy="1303635"/>
          </a:xfrm>
          <a:prstGeom prst="curvedConnector2">
            <a:avLst/>
          </a:prstGeom>
          <a:ln w="28575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331F02E-959C-7F48-9205-7DA657F0D021}"/>
              </a:ext>
            </a:extLst>
          </p:cNvPr>
          <p:cNvSpPr/>
          <p:nvPr/>
        </p:nvSpPr>
        <p:spPr>
          <a:xfrm>
            <a:off x="10293440" y="5237780"/>
            <a:ext cx="723901" cy="5969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E2AC057-F14D-4247-BF0D-E4CBDF353E47}"/>
              </a:ext>
            </a:extLst>
          </p:cNvPr>
          <p:cNvSpPr/>
          <p:nvPr/>
        </p:nvSpPr>
        <p:spPr>
          <a:xfrm>
            <a:off x="1155700" y="5237780"/>
            <a:ext cx="723901" cy="5969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28A77E6-D1F1-FD42-A7E2-D3C942E6E5B8}"/>
              </a:ext>
            </a:extLst>
          </p:cNvPr>
          <p:cNvSpPr/>
          <p:nvPr/>
        </p:nvSpPr>
        <p:spPr>
          <a:xfrm>
            <a:off x="2076540" y="5237780"/>
            <a:ext cx="723901" cy="5969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8C0A1362-7686-5A43-A08A-8CED928D10D2}"/>
              </a:ext>
            </a:extLst>
          </p:cNvPr>
          <p:cNvCxnSpPr>
            <a:endCxn id="19" idx="0"/>
          </p:cNvCxnSpPr>
          <p:nvPr/>
        </p:nvCxnSpPr>
        <p:spPr>
          <a:xfrm>
            <a:off x="6279199" y="1490365"/>
            <a:ext cx="4376192" cy="3747415"/>
          </a:xfrm>
          <a:prstGeom prst="curved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C3AC4887-CDF8-2344-B499-3962AB02F6B3}"/>
              </a:ext>
            </a:extLst>
          </p:cNvPr>
          <p:cNvCxnSpPr>
            <a:stCxn id="15" idx="2"/>
            <a:endCxn id="20" idx="0"/>
          </p:cNvCxnSpPr>
          <p:nvPr/>
        </p:nvCxnSpPr>
        <p:spPr>
          <a:xfrm rot="10800000" flipV="1">
            <a:off x="1517651" y="4162806"/>
            <a:ext cx="4293548" cy="1074974"/>
          </a:xfrm>
          <a:prstGeom prst="curved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0F1CEAF7-76A1-5C43-A90C-63DA3DE331BA}"/>
              </a:ext>
            </a:extLst>
          </p:cNvPr>
          <p:cNvCxnSpPr>
            <a:stCxn id="15" idx="2"/>
            <a:endCxn id="21" idx="0"/>
          </p:cNvCxnSpPr>
          <p:nvPr/>
        </p:nvCxnSpPr>
        <p:spPr>
          <a:xfrm rot="10800000" flipV="1">
            <a:off x="2438491" y="4162806"/>
            <a:ext cx="3372708" cy="1074974"/>
          </a:xfrm>
          <a:prstGeom prst="curved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83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5" grpId="0" animBg="1"/>
      <p:bldP spid="19" grpId="0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B48F2D-68CD-7E44-8995-FDCE1CD6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Shifting</a:t>
            </a:r>
            <a:r>
              <a:rPr lang="en-US" dirty="0"/>
              <a:t> dan </a:t>
            </a:r>
            <a:r>
              <a:rPr lang="en-US" i="1" dirty="0"/>
              <a:t>Scaling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851A6E-E9AA-8A41-B22E-8F1B277BD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15429"/>
                </a:solidFill>
              </a:rPr>
              <a:t>Bagaimana</a:t>
            </a:r>
            <a:r>
              <a:rPr lang="en-US" dirty="0">
                <a:solidFill>
                  <a:srgbClr val="F15429"/>
                </a:solidFill>
              </a:rPr>
              <a:t> </a:t>
            </a:r>
            <a:r>
              <a:rPr lang="en-US" dirty="0" err="1">
                <a:solidFill>
                  <a:srgbClr val="F15429"/>
                </a:solidFill>
              </a:rPr>
              <a:t>perubahan</a:t>
            </a:r>
            <a:r>
              <a:rPr lang="en-US" dirty="0">
                <a:solidFill>
                  <a:srgbClr val="F15429"/>
                </a:solidFill>
              </a:rPr>
              <a:t> data </a:t>
            </a:r>
            <a:r>
              <a:rPr lang="en-US" dirty="0" err="1">
                <a:solidFill>
                  <a:srgbClr val="F15429"/>
                </a:solidFill>
              </a:rPr>
              <a:t>mempengaruhi</a:t>
            </a:r>
            <a:r>
              <a:rPr lang="en-US" dirty="0">
                <a:solidFill>
                  <a:srgbClr val="F15429"/>
                </a:solidFill>
              </a:rPr>
              <a:t> </a:t>
            </a:r>
            <a:r>
              <a:rPr lang="en-US" dirty="0" err="1">
                <a:solidFill>
                  <a:srgbClr val="F15429"/>
                </a:solidFill>
              </a:rPr>
              <a:t>pemusatan</a:t>
            </a:r>
            <a:r>
              <a:rPr lang="en-US" dirty="0">
                <a:solidFill>
                  <a:srgbClr val="F15429"/>
                </a:solidFill>
              </a:rPr>
              <a:t> dan </a:t>
            </a:r>
            <a:r>
              <a:rPr lang="en-US" dirty="0" err="1">
                <a:solidFill>
                  <a:srgbClr val="F15429"/>
                </a:solidFill>
              </a:rPr>
              <a:t>penyebaran</a:t>
            </a:r>
            <a:r>
              <a:rPr lang="en-US" dirty="0">
                <a:solidFill>
                  <a:srgbClr val="F15429"/>
                </a:solidFill>
              </a:rPr>
              <a:t> data</a:t>
            </a:r>
          </a:p>
        </p:txBody>
      </p:sp>
      <p:pic>
        <p:nvPicPr>
          <p:cNvPr id="3" name="Graphic 2" descr="Normal Distribution with solid fill">
            <a:extLst>
              <a:ext uri="{FF2B5EF4-FFF2-40B4-BE49-F238E27FC236}">
                <a16:creationId xmlns:a16="http://schemas.microsoft.com/office/drawing/2014/main" id="{FB3631FB-9DC4-3741-BCE3-28FB906EE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550" y="2678906"/>
            <a:ext cx="914400" cy="914400"/>
          </a:xfrm>
          <a:prstGeom prst="rect">
            <a:avLst/>
          </a:prstGeom>
        </p:spPr>
      </p:pic>
      <p:pic>
        <p:nvPicPr>
          <p:cNvPr id="7" name="Graphic 6" descr="Normal Distribution with solid fill">
            <a:extLst>
              <a:ext uri="{FF2B5EF4-FFF2-40B4-BE49-F238E27FC236}">
                <a16:creationId xmlns:a16="http://schemas.microsoft.com/office/drawing/2014/main" id="{432BF300-0427-BB46-9006-34C5865C9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1650" y="2678906"/>
            <a:ext cx="914400" cy="914400"/>
          </a:xfrm>
          <a:prstGeom prst="rect">
            <a:avLst/>
          </a:prstGeom>
        </p:spPr>
      </p:pic>
      <p:pic>
        <p:nvPicPr>
          <p:cNvPr id="8" name="Graphic 7" descr="Normal Distribution with solid fill">
            <a:extLst>
              <a:ext uri="{FF2B5EF4-FFF2-40B4-BE49-F238E27FC236}">
                <a16:creationId xmlns:a16="http://schemas.microsoft.com/office/drawing/2014/main" id="{03D81AA3-CD55-874A-95EF-2B6042043E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6050" y="26789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78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A06BC-7DBE-DF4E-B1BD-32E10EB00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715530"/>
          </a:xfrm>
        </p:spPr>
        <p:txBody>
          <a:bodyPr/>
          <a:lstStyle/>
          <a:p>
            <a:r>
              <a:rPr lang="en-US" i="1" dirty="0"/>
              <a:t>Shifting</a:t>
            </a:r>
            <a:r>
              <a:rPr lang="en-US" dirty="0"/>
              <a:t> (</a:t>
            </a:r>
            <a:r>
              <a:rPr lang="en-US" dirty="0" err="1"/>
              <a:t>Pergeseran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D83A1-1C9D-CA47-84EB-4BFD59790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4A3F87-54E5-CC42-BC54-82A3371053C2}"/>
              </a:ext>
            </a:extLst>
          </p:cNvPr>
          <p:cNvSpPr/>
          <p:nvPr/>
        </p:nvSpPr>
        <p:spPr>
          <a:xfrm>
            <a:off x="838200" y="1753986"/>
            <a:ext cx="10675088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dirty="0" err="1"/>
              <a:t>Menggeser</a:t>
            </a:r>
            <a:r>
              <a:rPr lang="en-ID" sz="2400" dirty="0"/>
              <a:t> </a:t>
            </a:r>
            <a:r>
              <a:rPr lang="en-ID" sz="2400" dirty="0" err="1"/>
              <a:t>nilai</a:t>
            </a:r>
            <a:r>
              <a:rPr lang="en-ID" sz="2400" dirty="0"/>
              <a:t> pada </a:t>
            </a:r>
            <a:r>
              <a:rPr lang="en-ID" sz="2400" dirty="0" err="1"/>
              <a:t>kelompok</a:t>
            </a:r>
            <a:r>
              <a:rPr lang="en-ID" sz="2400" dirty="0"/>
              <a:t> data </a:t>
            </a: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cara</a:t>
            </a:r>
            <a:r>
              <a:rPr lang="en-ID" sz="2400" dirty="0"/>
              <a:t> </a:t>
            </a:r>
            <a:r>
              <a:rPr lang="en-ID" sz="2400" b="1" dirty="0" err="1">
                <a:solidFill>
                  <a:srgbClr val="F15429"/>
                </a:solidFill>
              </a:rPr>
              <a:t>menambahkan</a:t>
            </a:r>
            <a:r>
              <a:rPr lang="en-ID" sz="2400" dirty="0"/>
              <a:t> (+) </a:t>
            </a:r>
            <a:r>
              <a:rPr lang="en-ID" sz="2400" dirty="0" err="1"/>
              <a:t>atau</a:t>
            </a:r>
            <a:r>
              <a:rPr lang="en-ID" sz="2400" dirty="0"/>
              <a:t> </a:t>
            </a:r>
            <a:r>
              <a:rPr lang="en-ID" sz="2400" b="1" dirty="0" err="1">
                <a:solidFill>
                  <a:srgbClr val="F15429"/>
                </a:solidFill>
              </a:rPr>
              <a:t>menggurangkan</a:t>
            </a:r>
            <a:r>
              <a:rPr lang="en-ID" sz="2400" dirty="0"/>
              <a:t> (-) </a:t>
            </a:r>
            <a:r>
              <a:rPr lang="en-ID" sz="2400" dirty="0" err="1"/>
              <a:t>semua</a:t>
            </a:r>
            <a:r>
              <a:rPr lang="en-ID" sz="2400" dirty="0"/>
              <a:t> </a:t>
            </a:r>
            <a:r>
              <a:rPr lang="en-ID" sz="2400" dirty="0" err="1"/>
              <a:t>nilai</a:t>
            </a:r>
            <a:r>
              <a:rPr lang="en-ID" sz="2400" dirty="0"/>
              <a:t> pada </a:t>
            </a:r>
            <a:r>
              <a:rPr lang="en-ID" sz="2400" dirty="0" err="1"/>
              <a:t>kelompok</a:t>
            </a:r>
            <a:r>
              <a:rPr lang="en-ID" sz="2400" dirty="0"/>
              <a:t> data </a:t>
            </a: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nilai</a:t>
            </a:r>
            <a:r>
              <a:rPr lang="en-ID" sz="2400" dirty="0"/>
              <a:t> </a:t>
            </a:r>
            <a:r>
              <a:rPr lang="en-ID" sz="2400" dirty="0" err="1"/>
              <a:t>tertentu</a:t>
            </a:r>
            <a:endParaRPr lang="en-ID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CB9207C-D722-014A-819B-8932F9304E06}"/>
              </a:ext>
            </a:extLst>
          </p:cNvPr>
          <p:cNvSpPr/>
          <p:nvPr/>
        </p:nvSpPr>
        <p:spPr>
          <a:xfrm>
            <a:off x="1119568" y="1327800"/>
            <a:ext cx="2451439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Apa</a:t>
            </a:r>
            <a:r>
              <a:rPr lang="en-US" sz="2600" dirty="0"/>
              <a:t> </a:t>
            </a:r>
            <a:r>
              <a:rPr lang="en-US" sz="2600" dirty="0" err="1"/>
              <a:t>itu</a:t>
            </a:r>
            <a:r>
              <a:rPr lang="en-US" sz="2600" dirty="0"/>
              <a:t> </a:t>
            </a:r>
            <a:r>
              <a:rPr lang="en-US" sz="2600" i="1" dirty="0"/>
              <a:t>shifting</a:t>
            </a:r>
            <a:r>
              <a:rPr lang="en-US" sz="2600" dirty="0"/>
              <a:t>?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E231FBF-468E-F841-BE34-05B5DBDBB901}"/>
              </a:ext>
            </a:extLst>
          </p:cNvPr>
          <p:cNvSpPr/>
          <p:nvPr/>
        </p:nvSpPr>
        <p:spPr>
          <a:xfrm>
            <a:off x="838200" y="4291483"/>
            <a:ext cx="5257800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dirty="0"/>
              <a:t>4, 5, 8, 12 </a:t>
            </a:r>
            <a:r>
              <a:rPr lang="en-ID" sz="2800" dirty="0">
                <a:sym typeface="Wingdings" pitchFamily="2" charset="2"/>
              </a:rPr>
              <a:t> </a:t>
            </a:r>
            <a:r>
              <a:rPr lang="en-ID" sz="2800" dirty="0">
                <a:solidFill>
                  <a:srgbClr val="F15429"/>
                </a:solidFill>
                <a:sym typeface="Wingdings" pitchFamily="2" charset="2"/>
              </a:rPr>
              <a:t>+2</a:t>
            </a:r>
            <a:r>
              <a:rPr lang="en-ID" sz="2800" dirty="0">
                <a:sym typeface="Wingdings" pitchFamily="2" charset="2"/>
              </a:rPr>
              <a:t>  </a:t>
            </a:r>
            <a:r>
              <a:rPr lang="en-ID" sz="2800" dirty="0">
                <a:solidFill>
                  <a:srgbClr val="FEBF12"/>
                </a:solidFill>
                <a:sym typeface="Wingdings" pitchFamily="2" charset="2"/>
              </a:rPr>
              <a:t>6, 7, 10, 14</a:t>
            </a:r>
            <a:endParaRPr lang="en-ID" sz="2800" dirty="0">
              <a:solidFill>
                <a:srgbClr val="FEBF12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379CF26-4A49-4F46-B9E1-A7053BFFA611}"/>
              </a:ext>
            </a:extLst>
          </p:cNvPr>
          <p:cNvSpPr/>
          <p:nvPr/>
        </p:nvSpPr>
        <p:spPr>
          <a:xfrm>
            <a:off x="1119569" y="3865297"/>
            <a:ext cx="1547432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Contoh</a:t>
            </a:r>
            <a:r>
              <a:rPr lang="en-US" sz="2600" dirty="0"/>
              <a:t> 1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AFBA781-4D3A-744A-8D94-B086CB871D39}"/>
              </a:ext>
            </a:extLst>
          </p:cNvPr>
          <p:cNvSpPr/>
          <p:nvPr/>
        </p:nvSpPr>
        <p:spPr>
          <a:xfrm>
            <a:off x="6377369" y="4268126"/>
            <a:ext cx="5135919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dirty="0"/>
              <a:t>4, 5, 8, 12 </a:t>
            </a:r>
            <a:r>
              <a:rPr lang="en-ID" sz="2800" dirty="0">
                <a:sym typeface="Wingdings" pitchFamily="2" charset="2"/>
              </a:rPr>
              <a:t> </a:t>
            </a:r>
            <a:r>
              <a:rPr lang="en-ID" sz="2800" dirty="0">
                <a:solidFill>
                  <a:srgbClr val="F15429"/>
                </a:solidFill>
                <a:sym typeface="Wingdings" pitchFamily="2" charset="2"/>
              </a:rPr>
              <a:t>-2</a:t>
            </a:r>
            <a:r>
              <a:rPr lang="en-ID" sz="2800" dirty="0">
                <a:sym typeface="Wingdings" pitchFamily="2" charset="2"/>
              </a:rPr>
              <a:t>  </a:t>
            </a:r>
            <a:r>
              <a:rPr lang="en-ID" sz="2800" dirty="0">
                <a:solidFill>
                  <a:srgbClr val="FEBF12"/>
                </a:solidFill>
                <a:sym typeface="Wingdings" pitchFamily="2" charset="2"/>
              </a:rPr>
              <a:t>2, 3, 6, 10</a:t>
            </a:r>
            <a:endParaRPr lang="en-ID" sz="2800" dirty="0">
              <a:solidFill>
                <a:srgbClr val="FEBF12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C3749F6-209B-A34A-89B1-63B62BD6318A}"/>
              </a:ext>
            </a:extLst>
          </p:cNvPr>
          <p:cNvSpPr/>
          <p:nvPr/>
        </p:nvSpPr>
        <p:spPr>
          <a:xfrm>
            <a:off x="6714657" y="3855186"/>
            <a:ext cx="1547432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Contoh</a:t>
            </a:r>
            <a:r>
              <a:rPr lang="en-US" sz="2600" dirty="0"/>
              <a:t> 2</a:t>
            </a:r>
            <a:endParaRPr lang="en-US" sz="2600" dirty="0">
              <a:solidFill>
                <a:srgbClr val="0E1F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530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A06BC-7DBE-DF4E-B1BD-32E10EB00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629957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Dampak</a:t>
            </a:r>
            <a:r>
              <a:rPr lang="en-US" dirty="0"/>
              <a:t> </a:t>
            </a:r>
            <a:r>
              <a:rPr lang="en-US" i="1" dirty="0"/>
              <a:t>Shifting </a:t>
            </a:r>
            <a:r>
              <a:rPr lang="en-US" dirty="0"/>
              <a:t>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D83A1-1C9D-CA47-84EB-4BFD59790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B5F8EC-3C91-7C41-9A53-242173D3F792}"/>
              </a:ext>
            </a:extLst>
          </p:cNvPr>
          <p:cNvSpPr/>
          <p:nvPr/>
        </p:nvSpPr>
        <p:spPr>
          <a:xfrm>
            <a:off x="838200" y="2037347"/>
            <a:ext cx="2842149" cy="3588753"/>
          </a:xfrm>
          <a:prstGeom prst="roundRect">
            <a:avLst>
              <a:gd name="adj" fmla="val 480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dirty="0"/>
              <a:t>4, 5, 8, 8, 12 </a:t>
            </a:r>
            <a:endParaRPr lang="en-ID" sz="2800" dirty="0">
              <a:solidFill>
                <a:srgbClr val="FEBF12"/>
              </a:solidFill>
              <a:sym typeface="Wingdings" pitchFamily="2" charset="2"/>
            </a:endParaRP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Mean = 7.4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Median = 8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Modus = 8</a:t>
            </a:r>
          </a:p>
          <a:p>
            <a:pPr algn="ctr"/>
            <a:r>
              <a:rPr lang="en-ID" sz="2800" dirty="0" err="1">
                <a:solidFill>
                  <a:srgbClr val="FEBF12"/>
                </a:solidFill>
              </a:rPr>
              <a:t>Rentang</a:t>
            </a:r>
            <a:r>
              <a:rPr lang="en-ID" sz="2800" dirty="0">
                <a:solidFill>
                  <a:srgbClr val="FEBF12"/>
                </a:solidFill>
              </a:rPr>
              <a:t> = 8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IQR = 3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STD = 2.8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3BCB27-97CC-D94F-948D-21C14825E363}"/>
              </a:ext>
            </a:extLst>
          </p:cNvPr>
          <p:cNvSpPr/>
          <p:nvPr/>
        </p:nvSpPr>
        <p:spPr>
          <a:xfrm>
            <a:off x="1119569" y="1611162"/>
            <a:ext cx="1547432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Data Asli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8FAC37-9042-3C43-8663-4437F3AF7104}"/>
              </a:ext>
            </a:extLst>
          </p:cNvPr>
          <p:cNvSpPr/>
          <p:nvPr/>
        </p:nvSpPr>
        <p:spPr>
          <a:xfrm>
            <a:off x="3961719" y="2024101"/>
            <a:ext cx="3303606" cy="3588753"/>
          </a:xfrm>
          <a:prstGeom prst="roundRect">
            <a:avLst>
              <a:gd name="adj" fmla="val 5010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dirty="0">
                <a:solidFill>
                  <a:srgbClr val="F15429"/>
                </a:solidFill>
                <a:sym typeface="Wingdings" pitchFamily="2" charset="2"/>
              </a:rPr>
              <a:t>+2</a:t>
            </a:r>
            <a:r>
              <a:rPr lang="en-ID" sz="2800" dirty="0">
                <a:sym typeface="Wingdings" pitchFamily="2" charset="2"/>
              </a:rPr>
              <a:t>  </a:t>
            </a:r>
            <a:r>
              <a:rPr lang="en-ID" sz="2800" dirty="0">
                <a:solidFill>
                  <a:srgbClr val="FEBF12"/>
                </a:solidFill>
                <a:sym typeface="Wingdings" pitchFamily="2" charset="2"/>
              </a:rPr>
              <a:t>6, 7, 10, 10, 14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Mean = 9.4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Median = 10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Modus = 10</a:t>
            </a:r>
          </a:p>
          <a:p>
            <a:pPr algn="ctr"/>
            <a:r>
              <a:rPr lang="en-ID" sz="2800" dirty="0" err="1">
                <a:solidFill>
                  <a:srgbClr val="FEBF12"/>
                </a:solidFill>
              </a:rPr>
              <a:t>Rentang</a:t>
            </a:r>
            <a:r>
              <a:rPr lang="en-ID" sz="2800" dirty="0">
                <a:solidFill>
                  <a:srgbClr val="FEBF12"/>
                </a:solidFill>
              </a:rPr>
              <a:t> = 8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IQR = 3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STD = 2.8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3E9F664-2229-9443-8B9E-DA2360DF5115}"/>
              </a:ext>
            </a:extLst>
          </p:cNvPr>
          <p:cNvSpPr/>
          <p:nvPr/>
        </p:nvSpPr>
        <p:spPr>
          <a:xfrm>
            <a:off x="4299005" y="1611162"/>
            <a:ext cx="1627970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Data Shift</a:t>
            </a:r>
            <a:endParaRPr lang="en-US" sz="2600" dirty="0">
              <a:solidFill>
                <a:srgbClr val="0E1F43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9886BCD-1834-1E41-A532-49E1D54DF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695" y="2407518"/>
            <a:ext cx="4341528" cy="28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6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A06BC-7DBE-DF4E-B1BD-32E10EB00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629957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Dampak</a:t>
            </a:r>
            <a:r>
              <a:rPr lang="en-US" dirty="0"/>
              <a:t> </a:t>
            </a:r>
            <a:r>
              <a:rPr lang="en-US" i="1" dirty="0"/>
              <a:t>Shifting </a:t>
            </a:r>
            <a:r>
              <a:rPr lang="en-US" dirty="0"/>
              <a:t>(2) – Prior Shift di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D83A1-1C9D-CA47-84EB-4BFD59790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C3CCAC7-65CC-7245-9C6D-AB2DF7985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38" y="1231900"/>
            <a:ext cx="7551123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91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FA996-5D11-6C4D-A0B0-22E452E50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76275"/>
          </a:xfrm>
        </p:spPr>
        <p:txBody>
          <a:bodyPr/>
          <a:lstStyle/>
          <a:p>
            <a:r>
              <a:rPr lang="en-US" i="1" dirty="0"/>
              <a:t>Scaling</a:t>
            </a:r>
            <a:r>
              <a:rPr lang="en-US" dirty="0"/>
              <a:t> (</a:t>
            </a:r>
            <a:r>
              <a:rPr lang="en-US" dirty="0" err="1"/>
              <a:t>Penyekalaan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89759-F832-A946-A653-5E7013FFE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3974137-61B4-9545-B24C-1E5037F656C8}"/>
              </a:ext>
            </a:extLst>
          </p:cNvPr>
          <p:cNvSpPr/>
          <p:nvPr/>
        </p:nvSpPr>
        <p:spPr>
          <a:xfrm>
            <a:off x="838200" y="1753986"/>
            <a:ext cx="10675088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dirty="0" err="1"/>
              <a:t>Menyekalakan</a:t>
            </a:r>
            <a:r>
              <a:rPr lang="en-ID" sz="2400" dirty="0"/>
              <a:t> </a:t>
            </a:r>
            <a:r>
              <a:rPr lang="en-ID" sz="2400" dirty="0" err="1"/>
              <a:t>nilai</a:t>
            </a:r>
            <a:r>
              <a:rPr lang="en-ID" sz="2400" dirty="0"/>
              <a:t> pada </a:t>
            </a:r>
            <a:r>
              <a:rPr lang="en-ID" sz="2400" dirty="0" err="1"/>
              <a:t>kelompok</a:t>
            </a:r>
            <a:r>
              <a:rPr lang="en-ID" sz="2400" dirty="0"/>
              <a:t> data </a:t>
            </a: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cara</a:t>
            </a:r>
            <a:r>
              <a:rPr lang="en-ID" sz="2400" dirty="0"/>
              <a:t> </a:t>
            </a:r>
            <a:r>
              <a:rPr lang="en-ID" sz="2400" b="1" dirty="0" err="1">
                <a:solidFill>
                  <a:srgbClr val="F15429"/>
                </a:solidFill>
              </a:rPr>
              <a:t>mengkalikan</a:t>
            </a:r>
            <a:r>
              <a:rPr lang="en-ID" sz="2400" dirty="0"/>
              <a:t> </a:t>
            </a:r>
            <a:r>
              <a:rPr lang="en-ID" sz="2400" dirty="0" err="1"/>
              <a:t>atau</a:t>
            </a:r>
            <a:r>
              <a:rPr lang="en-ID" sz="2400" dirty="0"/>
              <a:t> </a:t>
            </a:r>
            <a:r>
              <a:rPr lang="en-ID" sz="2400" b="1" dirty="0" err="1">
                <a:solidFill>
                  <a:srgbClr val="F15429"/>
                </a:solidFill>
              </a:rPr>
              <a:t>membagi</a:t>
            </a:r>
            <a:r>
              <a:rPr lang="en-ID" sz="2400" dirty="0"/>
              <a:t> </a:t>
            </a:r>
            <a:r>
              <a:rPr lang="en-ID" sz="2400" dirty="0" err="1"/>
              <a:t>semua</a:t>
            </a:r>
            <a:r>
              <a:rPr lang="en-ID" sz="2400" dirty="0"/>
              <a:t> </a:t>
            </a:r>
            <a:r>
              <a:rPr lang="en-ID" sz="2400" dirty="0" err="1"/>
              <a:t>nilai</a:t>
            </a:r>
            <a:r>
              <a:rPr lang="en-ID" sz="2400" dirty="0"/>
              <a:t> pada </a:t>
            </a:r>
            <a:r>
              <a:rPr lang="en-ID" sz="2400" dirty="0" err="1"/>
              <a:t>kelompok</a:t>
            </a:r>
            <a:r>
              <a:rPr lang="en-ID" sz="2400" dirty="0"/>
              <a:t> data </a:t>
            </a: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nilai</a:t>
            </a:r>
            <a:r>
              <a:rPr lang="en-ID" sz="2400" dirty="0"/>
              <a:t> </a:t>
            </a:r>
            <a:r>
              <a:rPr lang="en-ID" sz="2400" dirty="0" err="1"/>
              <a:t>tertentu</a:t>
            </a:r>
            <a:endParaRPr lang="en-ID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07B6969-DEAA-6C41-B771-2C0F6897B7A1}"/>
              </a:ext>
            </a:extLst>
          </p:cNvPr>
          <p:cNvSpPr/>
          <p:nvPr/>
        </p:nvSpPr>
        <p:spPr>
          <a:xfrm>
            <a:off x="1119568" y="1327800"/>
            <a:ext cx="2451439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Apa</a:t>
            </a:r>
            <a:r>
              <a:rPr lang="en-US" sz="2600" dirty="0"/>
              <a:t> </a:t>
            </a:r>
            <a:r>
              <a:rPr lang="en-US" sz="2600" dirty="0" err="1"/>
              <a:t>itu</a:t>
            </a:r>
            <a:r>
              <a:rPr lang="en-US" sz="2600" dirty="0"/>
              <a:t> </a:t>
            </a:r>
            <a:r>
              <a:rPr lang="en-US" sz="2600" i="1" dirty="0"/>
              <a:t>scaling</a:t>
            </a:r>
            <a:r>
              <a:rPr lang="en-US" sz="2600" dirty="0"/>
              <a:t>?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83C3ABA-A100-4F48-8EA4-98487808A084}"/>
              </a:ext>
            </a:extLst>
          </p:cNvPr>
          <p:cNvSpPr/>
          <p:nvPr/>
        </p:nvSpPr>
        <p:spPr>
          <a:xfrm>
            <a:off x="838200" y="4291483"/>
            <a:ext cx="5257800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dirty="0"/>
              <a:t>4, 5, 8, 12 </a:t>
            </a:r>
            <a:r>
              <a:rPr lang="en-ID" sz="2800" dirty="0">
                <a:sym typeface="Wingdings" pitchFamily="2" charset="2"/>
              </a:rPr>
              <a:t> </a:t>
            </a:r>
            <a:r>
              <a:rPr lang="en-ID" sz="2800" dirty="0">
                <a:solidFill>
                  <a:srgbClr val="F15429"/>
                </a:solidFill>
                <a:sym typeface="Wingdings" pitchFamily="2" charset="2"/>
              </a:rPr>
              <a:t>×2</a:t>
            </a:r>
            <a:r>
              <a:rPr lang="en-ID" sz="2800" dirty="0">
                <a:sym typeface="Wingdings" pitchFamily="2" charset="2"/>
              </a:rPr>
              <a:t>  </a:t>
            </a:r>
            <a:r>
              <a:rPr lang="en-ID" sz="2800" dirty="0">
                <a:solidFill>
                  <a:srgbClr val="FEBF12"/>
                </a:solidFill>
                <a:sym typeface="Wingdings" pitchFamily="2" charset="2"/>
              </a:rPr>
              <a:t>8, 10, 16, 24</a:t>
            </a:r>
            <a:endParaRPr lang="en-ID" sz="2800" dirty="0">
              <a:solidFill>
                <a:srgbClr val="FEBF12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9FD42DA-B020-DD44-9573-345B5E7FBEB6}"/>
              </a:ext>
            </a:extLst>
          </p:cNvPr>
          <p:cNvSpPr/>
          <p:nvPr/>
        </p:nvSpPr>
        <p:spPr>
          <a:xfrm>
            <a:off x="1119569" y="3865297"/>
            <a:ext cx="1547432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Contoh</a:t>
            </a:r>
            <a:r>
              <a:rPr lang="en-US" sz="2600" dirty="0"/>
              <a:t> 1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7EAAA6-81FA-8946-A98A-6193F682D191}"/>
              </a:ext>
            </a:extLst>
          </p:cNvPr>
          <p:cNvSpPr/>
          <p:nvPr/>
        </p:nvSpPr>
        <p:spPr>
          <a:xfrm>
            <a:off x="6377369" y="4268126"/>
            <a:ext cx="5135919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dirty="0"/>
              <a:t>4, 5, 8, 12 </a:t>
            </a:r>
            <a:r>
              <a:rPr lang="en-ID" sz="2800" dirty="0">
                <a:sym typeface="Wingdings" pitchFamily="2" charset="2"/>
              </a:rPr>
              <a:t> </a:t>
            </a:r>
            <a:r>
              <a:rPr lang="en-ID" sz="2800" dirty="0">
                <a:solidFill>
                  <a:srgbClr val="F15429"/>
                </a:solidFill>
                <a:sym typeface="Wingdings" pitchFamily="2" charset="2"/>
              </a:rPr>
              <a:t>÷2</a:t>
            </a:r>
            <a:r>
              <a:rPr lang="en-ID" sz="2800" dirty="0">
                <a:sym typeface="Wingdings" pitchFamily="2" charset="2"/>
              </a:rPr>
              <a:t>  </a:t>
            </a:r>
            <a:r>
              <a:rPr lang="en-ID" sz="2800" dirty="0">
                <a:solidFill>
                  <a:srgbClr val="FEBF12"/>
                </a:solidFill>
                <a:sym typeface="Wingdings" pitchFamily="2" charset="2"/>
              </a:rPr>
              <a:t>2, 2.5, 4, 6</a:t>
            </a:r>
            <a:endParaRPr lang="en-ID" sz="2800" dirty="0">
              <a:solidFill>
                <a:srgbClr val="FEBF12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5E9F395-E503-6B46-88A4-DABE650DA204}"/>
              </a:ext>
            </a:extLst>
          </p:cNvPr>
          <p:cNvSpPr/>
          <p:nvPr/>
        </p:nvSpPr>
        <p:spPr>
          <a:xfrm>
            <a:off x="6714657" y="3855186"/>
            <a:ext cx="1547432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Contoh</a:t>
            </a:r>
            <a:r>
              <a:rPr lang="en-US" sz="2600" dirty="0"/>
              <a:t> 2</a:t>
            </a:r>
            <a:endParaRPr lang="en-US" sz="2600" dirty="0">
              <a:solidFill>
                <a:srgbClr val="0E1F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405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A06BC-7DBE-DF4E-B1BD-32E10EB00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629957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Dampak</a:t>
            </a:r>
            <a:r>
              <a:rPr lang="en-US" dirty="0"/>
              <a:t> </a:t>
            </a:r>
            <a:r>
              <a:rPr lang="en-US" i="1" dirty="0"/>
              <a:t>Scaling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D83A1-1C9D-CA47-84EB-4BFD59790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B5F8EC-3C91-7C41-9A53-242173D3F792}"/>
              </a:ext>
            </a:extLst>
          </p:cNvPr>
          <p:cNvSpPr/>
          <p:nvPr/>
        </p:nvSpPr>
        <p:spPr>
          <a:xfrm>
            <a:off x="303777" y="2047696"/>
            <a:ext cx="2842149" cy="3718104"/>
          </a:xfrm>
          <a:prstGeom prst="roundRect">
            <a:avLst>
              <a:gd name="adj" fmla="val 480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dirty="0"/>
              <a:t>4, 5, 8, 8, 12 </a:t>
            </a:r>
            <a:endParaRPr lang="en-ID" sz="2800" dirty="0">
              <a:solidFill>
                <a:srgbClr val="FEBF12"/>
              </a:solidFill>
              <a:sym typeface="Wingdings" pitchFamily="2" charset="2"/>
            </a:endParaRP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Mean = 7.4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Median = 8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Modus = 8</a:t>
            </a:r>
          </a:p>
          <a:p>
            <a:pPr algn="ctr"/>
            <a:r>
              <a:rPr lang="en-ID" sz="2800" dirty="0" err="1">
                <a:solidFill>
                  <a:srgbClr val="FEBF12"/>
                </a:solidFill>
              </a:rPr>
              <a:t>Rentang</a:t>
            </a:r>
            <a:r>
              <a:rPr lang="en-ID" sz="2800" dirty="0">
                <a:solidFill>
                  <a:srgbClr val="FEBF12"/>
                </a:solidFill>
              </a:rPr>
              <a:t> = 8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IQR = 3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STD = 2.8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3BCB27-97CC-D94F-948D-21C14825E363}"/>
              </a:ext>
            </a:extLst>
          </p:cNvPr>
          <p:cNvSpPr/>
          <p:nvPr/>
        </p:nvSpPr>
        <p:spPr>
          <a:xfrm>
            <a:off x="585146" y="1621511"/>
            <a:ext cx="1547432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Data Asli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8FAC37-9042-3C43-8663-4437F3AF7104}"/>
              </a:ext>
            </a:extLst>
          </p:cNvPr>
          <p:cNvSpPr/>
          <p:nvPr/>
        </p:nvSpPr>
        <p:spPr>
          <a:xfrm>
            <a:off x="3427295" y="2024101"/>
            <a:ext cx="3838030" cy="3718104"/>
          </a:xfrm>
          <a:prstGeom prst="roundRect">
            <a:avLst>
              <a:gd name="adj" fmla="val 5010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dirty="0">
                <a:solidFill>
                  <a:srgbClr val="F15429"/>
                </a:solidFill>
                <a:sym typeface="Wingdings" pitchFamily="2" charset="2"/>
              </a:rPr>
              <a:t>×2</a:t>
            </a:r>
            <a:r>
              <a:rPr lang="en-ID" sz="2800" dirty="0">
                <a:sym typeface="Wingdings" pitchFamily="2" charset="2"/>
              </a:rPr>
              <a:t>  </a:t>
            </a:r>
            <a:r>
              <a:rPr lang="en-ID" sz="2800" dirty="0">
                <a:solidFill>
                  <a:srgbClr val="FEBF12"/>
                </a:solidFill>
                <a:sym typeface="Wingdings" pitchFamily="2" charset="2"/>
              </a:rPr>
              <a:t>8, 10, 16, 16, 24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Mean = 14.8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Median = 16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Modus = 16</a:t>
            </a:r>
          </a:p>
          <a:p>
            <a:pPr algn="ctr"/>
            <a:r>
              <a:rPr lang="en-ID" sz="2800" dirty="0" err="1">
                <a:solidFill>
                  <a:srgbClr val="FEBF12"/>
                </a:solidFill>
              </a:rPr>
              <a:t>Rentang</a:t>
            </a:r>
            <a:r>
              <a:rPr lang="en-ID" sz="2800" dirty="0">
                <a:solidFill>
                  <a:srgbClr val="FEBF12"/>
                </a:solidFill>
              </a:rPr>
              <a:t> = 16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IQR = 6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STD = 5.6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3E9F664-2229-9443-8B9E-DA2360DF5115}"/>
              </a:ext>
            </a:extLst>
          </p:cNvPr>
          <p:cNvSpPr/>
          <p:nvPr/>
        </p:nvSpPr>
        <p:spPr>
          <a:xfrm>
            <a:off x="3721205" y="1621511"/>
            <a:ext cx="1796995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Data Scale</a:t>
            </a:r>
            <a:endParaRPr lang="en-US" sz="2600" dirty="0">
              <a:solidFill>
                <a:srgbClr val="0E1F4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86BCD-1834-1E41-A532-49E1D54DF9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46695" y="2482543"/>
            <a:ext cx="4341528" cy="284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C0EDD-2E5C-9941-9B84-EA84FB4DD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i="1" dirty="0"/>
              <a:t>Scaling </a:t>
            </a:r>
            <a:r>
              <a:rPr lang="en-US" dirty="0"/>
              <a:t>– </a:t>
            </a:r>
            <a:r>
              <a:rPr lang="en-US" dirty="0" err="1"/>
              <a:t>Normalisasi</a:t>
            </a:r>
            <a:r>
              <a:rPr lang="en-US" dirty="0"/>
              <a:t> Data (1)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69E22-5FC7-A84B-8F90-C087A9C2E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B8462-D732-EC49-B5A5-E4B16B737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12" y="1803400"/>
            <a:ext cx="5129368" cy="3822700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A5C0DC7-B0A8-4E40-BEC7-C38E12876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346" y="1866900"/>
            <a:ext cx="5483942" cy="36957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1F6249D-1C15-064A-843B-381EFCD0A521}"/>
              </a:ext>
            </a:extLst>
          </p:cNvPr>
          <p:cNvSpPr/>
          <p:nvPr/>
        </p:nvSpPr>
        <p:spPr>
          <a:xfrm>
            <a:off x="2044931" y="3757353"/>
            <a:ext cx="432262" cy="1155469"/>
          </a:xfrm>
          <a:prstGeom prst="roundRect">
            <a:avLst/>
          </a:prstGeom>
          <a:noFill/>
          <a:ln w="28575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986FA47-6C00-A945-9C23-0CB7AE9C651A}"/>
              </a:ext>
            </a:extLst>
          </p:cNvPr>
          <p:cNvSpPr/>
          <p:nvPr/>
        </p:nvSpPr>
        <p:spPr>
          <a:xfrm>
            <a:off x="6561513" y="3327862"/>
            <a:ext cx="1061258" cy="1784465"/>
          </a:xfrm>
          <a:prstGeom prst="roundRect">
            <a:avLst/>
          </a:prstGeom>
          <a:noFill/>
          <a:ln w="28575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6296561A-3D72-6742-866D-476B1B9799E8}"/>
              </a:ext>
            </a:extLst>
          </p:cNvPr>
          <p:cNvCxnSpPr>
            <a:stCxn id="3" idx="2"/>
            <a:endCxn id="9" idx="2"/>
          </p:cNvCxnSpPr>
          <p:nvPr/>
        </p:nvCxnSpPr>
        <p:spPr>
          <a:xfrm rot="16200000" flipH="1">
            <a:off x="4576850" y="2597034"/>
            <a:ext cx="199505" cy="4831080"/>
          </a:xfrm>
          <a:prstGeom prst="curvedConnector3">
            <a:avLst>
              <a:gd name="adj1" fmla="val 477087"/>
            </a:avLst>
          </a:prstGeom>
          <a:ln w="28575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D8D4879-B0B2-224E-8B79-F00E1D588F9B}"/>
              </a:ext>
            </a:extLst>
          </p:cNvPr>
          <p:cNvSpPr txBox="1"/>
          <p:nvPr/>
        </p:nvSpPr>
        <p:spPr>
          <a:xfrm>
            <a:off x="3243396" y="5859574"/>
            <a:ext cx="3588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15429"/>
                </a:solidFill>
              </a:rPr>
              <a:t>Dibaca</a:t>
            </a:r>
            <a:r>
              <a:rPr lang="en-US" dirty="0">
                <a:solidFill>
                  <a:srgbClr val="F15429"/>
                </a:solidFill>
              </a:rPr>
              <a:t> </a:t>
            </a:r>
            <a:r>
              <a:rPr lang="en-US" dirty="0" err="1">
                <a:solidFill>
                  <a:srgbClr val="F15429"/>
                </a:solidFill>
              </a:rPr>
              <a:t>secara</a:t>
            </a:r>
            <a:r>
              <a:rPr lang="en-US" dirty="0">
                <a:solidFill>
                  <a:srgbClr val="F15429"/>
                </a:solidFill>
              </a:rPr>
              <a:t> </a:t>
            </a:r>
            <a:r>
              <a:rPr lang="en-US" dirty="0" err="1">
                <a:solidFill>
                  <a:srgbClr val="F15429"/>
                </a:solidFill>
              </a:rPr>
              <a:t>kolom</a:t>
            </a:r>
            <a:r>
              <a:rPr lang="en-US" dirty="0">
                <a:solidFill>
                  <a:srgbClr val="F15429"/>
                </a:solidFill>
              </a:rPr>
              <a:t> oleh matplotlib</a:t>
            </a:r>
          </a:p>
        </p:txBody>
      </p:sp>
    </p:spTree>
    <p:extLst>
      <p:ext uri="{BB962C8B-B14F-4D97-AF65-F5344CB8AC3E}">
        <p14:creationId xmlns:p14="http://schemas.microsoft.com/office/powerpoint/2010/main" val="2111191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C0EDD-2E5C-9941-9B84-EA84FB4DD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i="1" dirty="0"/>
              <a:t>Scaling </a:t>
            </a:r>
            <a:r>
              <a:rPr lang="en-US" dirty="0"/>
              <a:t>– </a:t>
            </a:r>
            <a:r>
              <a:rPr lang="en-US" dirty="0" err="1"/>
              <a:t>Normalisasi</a:t>
            </a:r>
            <a:r>
              <a:rPr lang="en-US" dirty="0"/>
              <a:t> Data (2)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69E22-5FC7-A84B-8F90-C087A9C2E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A69683-25C1-F240-9AE9-886FFDA10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12" y="1866900"/>
            <a:ext cx="4957646" cy="3695700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AFDA01A2-F9D6-B74D-AB3A-208443F0A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644" y="3136900"/>
            <a:ext cx="4724400" cy="314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8524A2-F720-A54B-901E-937FE80B3505}"/>
                  </a:ext>
                </a:extLst>
              </p:cNvPr>
              <p:cNvSpPr txBox="1"/>
              <p:nvPr/>
            </p:nvSpPr>
            <p:spPr>
              <a:xfrm>
                <a:off x="6698999" y="1866900"/>
                <a:ext cx="4437690" cy="961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3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3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8524A2-F720-A54B-901E-937FE80B3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999" y="1866900"/>
                <a:ext cx="4437690" cy="961289"/>
              </a:xfrm>
              <a:prstGeom prst="rect">
                <a:avLst/>
              </a:prstGeom>
              <a:blipFill>
                <a:blip r:embed="rId4"/>
                <a:stretch>
                  <a:fillRect l="-571" t="-6494" r="-2857" b="-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63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14A7A-2D4A-2D4F-8D03-A82804FA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i="1" dirty="0"/>
              <a:t>Scaling</a:t>
            </a:r>
            <a:r>
              <a:rPr lang="en-US" dirty="0"/>
              <a:t> – </a:t>
            </a:r>
            <a:r>
              <a:rPr lang="en-US" dirty="0" err="1"/>
              <a:t>Standarisasi</a:t>
            </a:r>
            <a:r>
              <a:rPr lang="en-US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F7BF0-8078-A546-BFFE-B2592091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97CB7-FDF3-DA4D-8DEB-D49CA377F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0400"/>
            <a:ext cx="5731200" cy="3693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47734F-D226-4C4E-8136-D87DB34985AE}"/>
                  </a:ext>
                </a:extLst>
              </p:cNvPr>
              <p:cNvSpPr txBox="1"/>
              <p:nvPr/>
            </p:nvSpPr>
            <p:spPr>
              <a:xfrm>
                <a:off x="7075598" y="1790700"/>
                <a:ext cx="3732945" cy="961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𝑠𝑡𝑎𝑛𝑑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3000" b="0" i="0" smtClean="0">
                              <a:latin typeface="Cambria Math" panose="02040503050406030204" pitchFamily="18" charset="0"/>
                            </a:rPr>
                            <m:t>mean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000" b="0" i="0" smtClean="0">
                              <a:latin typeface="Cambria Math" panose="02040503050406030204" pitchFamily="18" charset="0"/>
                            </a:rPr>
                            <m:t>std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47734F-D226-4C4E-8136-D87DB3498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598" y="1790700"/>
                <a:ext cx="3732945" cy="961289"/>
              </a:xfrm>
              <a:prstGeom prst="rect">
                <a:avLst/>
              </a:prstGeom>
              <a:blipFill>
                <a:blip r:embed="rId3"/>
                <a:stretch>
                  <a:fillRect l="-1017" t="-7895" r="-3051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F6A06CBC-ACF2-A04C-B494-F03D8DF58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288" y="3073400"/>
            <a:ext cx="48260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A45AF59-5AE4-954A-91AC-2CB40C17D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Apa</a:t>
            </a:r>
            <a:r>
              <a:rPr lang="en-US" b="1" dirty="0"/>
              <a:t> </a:t>
            </a:r>
            <a:r>
              <a:rPr lang="en-US" b="1" dirty="0" err="1"/>
              <a:t>itu</a:t>
            </a:r>
            <a:r>
              <a:rPr lang="en-US" b="1" dirty="0"/>
              <a:t> </a:t>
            </a:r>
            <a:r>
              <a:rPr lang="en-US" b="1" dirty="0" err="1"/>
              <a:t>penyebaran</a:t>
            </a:r>
            <a:r>
              <a:rPr lang="en-US" b="1" dirty="0"/>
              <a:t> data?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FD2F4C-4BB3-E849-8E4D-974D21451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15429"/>
                </a:solidFill>
              </a:rPr>
              <a:t>Apa</a:t>
            </a:r>
            <a:r>
              <a:rPr lang="en-US" dirty="0">
                <a:solidFill>
                  <a:srgbClr val="F15429"/>
                </a:solidFill>
              </a:rPr>
              <a:t> yang </a:t>
            </a:r>
            <a:r>
              <a:rPr lang="en-US" dirty="0" err="1">
                <a:solidFill>
                  <a:srgbClr val="F15429"/>
                </a:solidFill>
              </a:rPr>
              <a:t>dimaksud</a:t>
            </a:r>
            <a:r>
              <a:rPr lang="en-US" dirty="0">
                <a:solidFill>
                  <a:srgbClr val="F15429"/>
                </a:solidFill>
              </a:rPr>
              <a:t> </a:t>
            </a:r>
            <a:r>
              <a:rPr lang="en-US" dirty="0" err="1">
                <a:solidFill>
                  <a:srgbClr val="F15429"/>
                </a:solidFill>
              </a:rPr>
              <a:t>dengan</a:t>
            </a:r>
            <a:r>
              <a:rPr lang="en-US" dirty="0">
                <a:solidFill>
                  <a:srgbClr val="F15429"/>
                </a:solidFill>
              </a:rPr>
              <a:t> </a:t>
            </a:r>
            <a:r>
              <a:rPr lang="en-US" dirty="0" err="1">
                <a:solidFill>
                  <a:srgbClr val="F15429"/>
                </a:solidFill>
              </a:rPr>
              <a:t>menyebar</a:t>
            </a:r>
            <a:r>
              <a:rPr lang="en-US" dirty="0">
                <a:solidFill>
                  <a:srgbClr val="F15429"/>
                </a:solidFill>
              </a:rPr>
              <a:t>? </a:t>
            </a:r>
            <a:r>
              <a:rPr lang="en-US" dirty="0" err="1">
                <a:solidFill>
                  <a:srgbClr val="F15429"/>
                </a:solidFill>
              </a:rPr>
              <a:t>Digunakan</a:t>
            </a:r>
            <a:r>
              <a:rPr lang="en-US" dirty="0">
                <a:solidFill>
                  <a:srgbClr val="F15429"/>
                </a:solidFill>
              </a:rPr>
              <a:t> </a:t>
            </a:r>
            <a:r>
              <a:rPr lang="en-US" dirty="0" err="1">
                <a:solidFill>
                  <a:srgbClr val="F15429"/>
                </a:solidFill>
              </a:rPr>
              <a:t>untuk</a:t>
            </a:r>
            <a:r>
              <a:rPr lang="en-US" dirty="0">
                <a:solidFill>
                  <a:srgbClr val="F15429"/>
                </a:solidFill>
              </a:rPr>
              <a:t> </a:t>
            </a:r>
            <a:r>
              <a:rPr lang="en-US" dirty="0" err="1">
                <a:solidFill>
                  <a:srgbClr val="F15429"/>
                </a:solidFill>
              </a:rPr>
              <a:t>apa</a:t>
            </a:r>
            <a:r>
              <a:rPr lang="en-US" dirty="0">
                <a:solidFill>
                  <a:srgbClr val="F15429"/>
                </a:solidFill>
              </a:rPr>
              <a:t>?</a:t>
            </a:r>
          </a:p>
        </p:txBody>
      </p:sp>
      <p:pic>
        <p:nvPicPr>
          <p:cNvPr id="11" name="Graphic 10" descr="Target with solid fill">
            <a:extLst>
              <a:ext uri="{FF2B5EF4-FFF2-40B4-BE49-F238E27FC236}">
                <a16:creationId xmlns:a16="http://schemas.microsoft.com/office/drawing/2014/main" id="{DDA2715D-9D7F-AC48-ADD2-62B3ADBF3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850" y="2747356"/>
            <a:ext cx="900000" cy="900000"/>
          </a:xfrm>
          <a:prstGeom prst="rect">
            <a:avLst/>
          </a:prstGeom>
        </p:spPr>
      </p:pic>
      <p:pic>
        <p:nvPicPr>
          <p:cNvPr id="12" name="Graphic 11" descr="Target with solid fill">
            <a:extLst>
              <a:ext uri="{FF2B5EF4-FFF2-40B4-BE49-F238E27FC236}">
                <a16:creationId xmlns:a16="http://schemas.microsoft.com/office/drawing/2014/main" id="{CEBC7DDF-8948-334D-8E4C-5ECBFA399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1850" y="2760184"/>
            <a:ext cx="900000" cy="900000"/>
          </a:xfrm>
          <a:prstGeom prst="rect">
            <a:avLst/>
          </a:prstGeom>
        </p:spPr>
      </p:pic>
      <p:pic>
        <p:nvPicPr>
          <p:cNvPr id="13" name="Graphic 12" descr="Target with solid fill">
            <a:extLst>
              <a:ext uri="{FF2B5EF4-FFF2-40B4-BE49-F238E27FC236}">
                <a16:creationId xmlns:a16="http://schemas.microsoft.com/office/drawing/2014/main" id="{F4148236-8A63-5F43-BFE5-F963DFC11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1850" y="2761655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34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E9D9-3AB8-8348-930B-D15E78C90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2050" name="Picture 2" descr="125+ Ways to Say THANK YOU in Different Languages (w/ Pronunciation!)">
            <a:extLst>
              <a:ext uri="{FF2B5EF4-FFF2-40B4-BE49-F238E27FC236}">
                <a16:creationId xmlns:a16="http://schemas.microsoft.com/office/drawing/2014/main" id="{83B57107-EA04-F748-B737-6822F7219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164" y="1486759"/>
            <a:ext cx="7827672" cy="388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19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05A4A-CC4E-8045-A9C2-88E17CCF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39C58AA-872C-C942-A690-5C1489978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649028"/>
          </a:xfrm>
        </p:spPr>
        <p:txBody>
          <a:bodyPr/>
          <a:lstStyle/>
          <a:p>
            <a:r>
              <a:rPr lang="en-US" dirty="0" err="1"/>
              <a:t>Penyebaran</a:t>
            </a:r>
            <a:r>
              <a:rPr lang="en-US" dirty="0"/>
              <a:t> Data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6FAE57E-01A3-B64B-B4D8-E4E1361F74E2}"/>
              </a:ext>
            </a:extLst>
          </p:cNvPr>
          <p:cNvSpPr/>
          <p:nvPr/>
        </p:nvSpPr>
        <p:spPr>
          <a:xfrm>
            <a:off x="849976" y="2269375"/>
            <a:ext cx="10492047" cy="263562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600" dirty="0"/>
              <a:t>Nilai yang </a:t>
            </a:r>
            <a:r>
              <a:rPr lang="en-ID" sz="2600" dirty="0" err="1"/>
              <a:t>menggambarkan</a:t>
            </a:r>
            <a:r>
              <a:rPr lang="en-ID" sz="2600" dirty="0"/>
              <a:t> </a:t>
            </a:r>
            <a:r>
              <a:rPr lang="en-ID" sz="2600" dirty="0" err="1"/>
              <a:t>jarak</a:t>
            </a:r>
            <a:r>
              <a:rPr lang="en-ID" sz="2600" dirty="0"/>
              <a:t> data </a:t>
            </a:r>
            <a:r>
              <a:rPr lang="en-ID" sz="2600" dirty="0" err="1"/>
              <a:t>dari</a:t>
            </a:r>
            <a:r>
              <a:rPr lang="en-ID" sz="2600" dirty="0"/>
              <a:t> </a:t>
            </a:r>
            <a:r>
              <a:rPr lang="en-ID" sz="2600" dirty="0" err="1"/>
              <a:t>pusat</a:t>
            </a:r>
            <a:r>
              <a:rPr lang="en-ID" sz="2600" dirty="0"/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600" dirty="0" err="1"/>
              <a:t>Digunakan</a:t>
            </a:r>
            <a:r>
              <a:rPr lang="en-ID" sz="2600" dirty="0"/>
              <a:t> </a:t>
            </a:r>
            <a:r>
              <a:rPr lang="en-ID" sz="2600" dirty="0" err="1"/>
              <a:t>untuk</a:t>
            </a:r>
            <a:r>
              <a:rPr lang="en-ID" sz="2600" dirty="0"/>
              <a:t> </a:t>
            </a:r>
            <a:r>
              <a:rPr lang="en-ID" sz="2600" dirty="0" err="1"/>
              <a:t>mengukur</a:t>
            </a:r>
            <a:r>
              <a:rPr lang="en-ID" sz="2600" dirty="0"/>
              <a:t>, </a:t>
            </a:r>
            <a:r>
              <a:rPr lang="en-ID" sz="2600" dirty="0" err="1"/>
              <a:t>seberapa</a:t>
            </a:r>
            <a:r>
              <a:rPr lang="en-ID" sz="2600" dirty="0"/>
              <a:t> </a:t>
            </a:r>
            <a:r>
              <a:rPr lang="en-ID" sz="2600" dirty="0" err="1"/>
              <a:t>baik</a:t>
            </a:r>
            <a:r>
              <a:rPr lang="en-ID" sz="2600" dirty="0"/>
              <a:t> </a:t>
            </a:r>
            <a:r>
              <a:rPr lang="en-ID" sz="2600" dirty="0" err="1"/>
              <a:t>nilai</a:t>
            </a:r>
            <a:r>
              <a:rPr lang="en-ID" sz="2600" dirty="0"/>
              <a:t> </a:t>
            </a:r>
            <a:r>
              <a:rPr lang="en-ID" sz="2600" dirty="0" err="1"/>
              <a:t>pemusatan</a:t>
            </a:r>
            <a:r>
              <a:rPr lang="en-ID" sz="2600" dirty="0"/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600" dirty="0" err="1"/>
              <a:t>Untuk</a:t>
            </a:r>
            <a:r>
              <a:rPr lang="en-ID" sz="2600" dirty="0"/>
              <a:t> </a:t>
            </a:r>
            <a:r>
              <a:rPr lang="en-ID" sz="2600" dirty="0" err="1"/>
              <a:t>menentukan</a:t>
            </a:r>
            <a:r>
              <a:rPr lang="en-ID" sz="2600" dirty="0"/>
              <a:t> </a:t>
            </a:r>
            <a:r>
              <a:rPr lang="en-ID" sz="2600" dirty="0" err="1"/>
              <a:t>nilai</a:t>
            </a:r>
            <a:r>
              <a:rPr lang="en-ID" sz="2600" dirty="0"/>
              <a:t> </a:t>
            </a:r>
            <a:r>
              <a:rPr lang="en-ID" sz="2600" dirty="0" err="1"/>
              <a:t>pusat</a:t>
            </a:r>
            <a:r>
              <a:rPr lang="en-ID" sz="2600" dirty="0"/>
              <a:t> data yang paling </a:t>
            </a:r>
            <a:r>
              <a:rPr lang="en-ID" sz="2600" dirty="0" err="1"/>
              <a:t>revelan</a:t>
            </a:r>
            <a:r>
              <a:rPr lang="en-ID" sz="2600" dirty="0"/>
              <a:t> </a:t>
            </a:r>
            <a:r>
              <a:rPr lang="en-ID" sz="2600" dirty="0" err="1"/>
              <a:t>dengan</a:t>
            </a:r>
            <a:r>
              <a:rPr lang="en-ID" sz="2600" dirty="0"/>
              <a:t> </a:t>
            </a:r>
            <a:r>
              <a:rPr lang="en-ID" sz="2600" dirty="0" err="1"/>
              <a:t>kondisi</a:t>
            </a:r>
            <a:r>
              <a:rPr lang="en-ID" sz="2600" dirty="0"/>
              <a:t> data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51DE76-A309-A248-8979-C2CF2E970E35}"/>
              </a:ext>
            </a:extLst>
          </p:cNvPr>
          <p:cNvSpPr/>
          <p:nvPr/>
        </p:nvSpPr>
        <p:spPr>
          <a:xfrm>
            <a:off x="1131346" y="1843189"/>
            <a:ext cx="1565442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Definisi</a:t>
            </a:r>
            <a:endParaRPr lang="en-US" sz="2600" dirty="0">
              <a:solidFill>
                <a:srgbClr val="0E1F43"/>
              </a:solidFill>
            </a:endParaRPr>
          </a:p>
        </p:txBody>
      </p:sp>
      <p:pic>
        <p:nvPicPr>
          <p:cNvPr id="3" name="Graphic 2" descr="Normal Distribution with solid fill">
            <a:extLst>
              <a:ext uri="{FF2B5EF4-FFF2-40B4-BE49-F238E27FC236}">
                <a16:creationId xmlns:a16="http://schemas.microsoft.com/office/drawing/2014/main" id="{AEF747B3-DA2A-6B42-819D-1022433C4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5200" y="232440"/>
            <a:ext cx="781714" cy="78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46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B48F2D-68CD-7E44-8995-FDCE1CD6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Pengukuran</a:t>
            </a:r>
            <a:r>
              <a:rPr lang="en-US" dirty="0"/>
              <a:t> </a:t>
            </a:r>
            <a:r>
              <a:rPr lang="en-US" dirty="0" err="1"/>
              <a:t>Penyebaran</a:t>
            </a:r>
            <a:r>
              <a:rPr lang="en-US" dirty="0"/>
              <a:t> Data #1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851A6E-E9AA-8A41-B22E-8F1B277BD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15429"/>
                </a:solidFill>
              </a:rPr>
              <a:t>Pengukuran</a:t>
            </a:r>
            <a:r>
              <a:rPr lang="en-US" dirty="0">
                <a:solidFill>
                  <a:srgbClr val="F15429"/>
                </a:solidFill>
              </a:rPr>
              <a:t> </a:t>
            </a:r>
            <a:r>
              <a:rPr lang="en-US" dirty="0" err="1">
                <a:solidFill>
                  <a:srgbClr val="F15429"/>
                </a:solidFill>
              </a:rPr>
              <a:t>penyebaran</a:t>
            </a:r>
            <a:r>
              <a:rPr lang="en-US" dirty="0">
                <a:solidFill>
                  <a:srgbClr val="F15429"/>
                </a:solidFill>
              </a:rPr>
              <a:t> data </a:t>
            </a:r>
            <a:r>
              <a:rPr lang="en-US" dirty="0" err="1">
                <a:solidFill>
                  <a:srgbClr val="F15429"/>
                </a:solidFill>
              </a:rPr>
              <a:t>dapat</a:t>
            </a:r>
            <a:r>
              <a:rPr lang="en-US" dirty="0">
                <a:solidFill>
                  <a:srgbClr val="F15429"/>
                </a:solidFill>
              </a:rPr>
              <a:t> </a:t>
            </a:r>
            <a:r>
              <a:rPr lang="en-US" dirty="0" err="1">
                <a:solidFill>
                  <a:srgbClr val="F15429"/>
                </a:solidFill>
              </a:rPr>
              <a:t>diukur</a:t>
            </a:r>
            <a:r>
              <a:rPr lang="en-US" dirty="0">
                <a:solidFill>
                  <a:srgbClr val="F15429"/>
                </a:solidFill>
              </a:rPr>
              <a:t> </a:t>
            </a:r>
            <a:r>
              <a:rPr lang="en-US" dirty="0" err="1">
                <a:solidFill>
                  <a:srgbClr val="F15429"/>
                </a:solidFill>
              </a:rPr>
              <a:t>dengan</a:t>
            </a:r>
            <a:r>
              <a:rPr lang="en-US" dirty="0">
                <a:solidFill>
                  <a:srgbClr val="F15429"/>
                </a:solidFill>
              </a:rPr>
              <a:t> </a:t>
            </a:r>
            <a:r>
              <a:rPr lang="en-US" dirty="0" err="1">
                <a:solidFill>
                  <a:srgbClr val="F15429"/>
                </a:solidFill>
              </a:rPr>
              <a:t>rentang</a:t>
            </a:r>
            <a:r>
              <a:rPr lang="en-US" dirty="0">
                <a:solidFill>
                  <a:srgbClr val="F15429"/>
                </a:solidFill>
              </a:rPr>
              <a:t> (range) dan interquartile range (IQR). </a:t>
            </a:r>
            <a:r>
              <a:rPr lang="en-US" dirty="0" err="1">
                <a:solidFill>
                  <a:srgbClr val="F15429"/>
                </a:solidFill>
              </a:rPr>
              <a:t>Apa</a:t>
            </a:r>
            <a:r>
              <a:rPr lang="en-US" dirty="0">
                <a:solidFill>
                  <a:srgbClr val="F15429"/>
                </a:solidFill>
              </a:rPr>
              <a:t> </a:t>
            </a:r>
            <a:r>
              <a:rPr lang="en-US" dirty="0" err="1">
                <a:solidFill>
                  <a:srgbClr val="F15429"/>
                </a:solidFill>
              </a:rPr>
              <a:t>itu</a:t>
            </a:r>
            <a:r>
              <a:rPr lang="en-US" dirty="0">
                <a:solidFill>
                  <a:srgbClr val="F15429"/>
                </a:solidFill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410A2-8F9B-8341-89FF-B01F64AB9C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6375" y="6399213"/>
            <a:ext cx="55562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" name="Graphic 2" descr="Normal Distribution with solid fill">
            <a:extLst>
              <a:ext uri="{FF2B5EF4-FFF2-40B4-BE49-F238E27FC236}">
                <a16:creationId xmlns:a16="http://schemas.microsoft.com/office/drawing/2014/main" id="{FB3631FB-9DC4-3741-BCE3-28FB906EE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550" y="2678906"/>
            <a:ext cx="914400" cy="914400"/>
          </a:xfrm>
          <a:prstGeom prst="rect">
            <a:avLst/>
          </a:prstGeom>
        </p:spPr>
      </p:pic>
      <p:pic>
        <p:nvPicPr>
          <p:cNvPr id="7" name="Graphic 6" descr="Normal Distribution with solid fill">
            <a:extLst>
              <a:ext uri="{FF2B5EF4-FFF2-40B4-BE49-F238E27FC236}">
                <a16:creationId xmlns:a16="http://schemas.microsoft.com/office/drawing/2014/main" id="{432BF300-0427-BB46-9006-34C5865C9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1650" y="2678906"/>
            <a:ext cx="914400" cy="914400"/>
          </a:xfrm>
          <a:prstGeom prst="rect">
            <a:avLst/>
          </a:prstGeom>
        </p:spPr>
      </p:pic>
      <p:pic>
        <p:nvPicPr>
          <p:cNvPr id="8" name="Graphic 7" descr="Normal Distribution with solid fill">
            <a:extLst>
              <a:ext uri="{FF2B5EF4-FFF2-40B4-BE49-F238E27FC236}">
                <a16:creationId xmlns:a16="http://schemas.microsoft.com/office/drawing/2014/main" id="{03D81AA3-CD55-874A-95EF-2B6042043E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6050" y="26789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48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47BE8-72F9-1E4A-9990-D34CB6395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82279"/>
          </a:xfrm>
        </p:spPr>
        <p:txBody>
          <a:bodyPr/>
          <a:lstStyle/>
          <a:p>
            <a:r>
              <a:rPr lang="en-US" dirty="0" err="1"/>
              <a:t>Rentang</a:t>
            </a:r>
            <a:r>
              <a:rPr lang="en-US" dirty="0"/>
              <a:t> (Range)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86DCC-5CB0-1C4F-A0B0-593AA5DB4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15A8417-A810-784D-80F6-EA8F6D51302E}"/>
              </a:ext>
            </a:extLst>
          </p:cNvPr>
          <p:cNvSpPr/>
          <p:nvPr/>
        </p:nvSpPr>
        <p:spPr>
          <a:xfrm>
            <a:off x="849976" y="1753986"/>
            <a:ext cx="10492047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Nilai </a:t>
            </a:r>
            <a:r>
              <a:rPr lang="en-ID" sz="2400" dirty="0" err="1"/>
              <a:t>selisih</a:t>
            </a:r>
            <a:r>
              <a:rPr lang="en-ID" sz="2400" dirty="0"/>
              <a:t> </a:t>
            </a:r>
            <a:r>
              <a:rPr lang="en-ID" sz="2400" dirty="0" err="1"/>
              <a:t>antara</a:t>
            </a:r>
            <a:r>
              <a:rPr lang="en-ID" sz="2400" dirty="0"/>
              <a:t> </a:t>
            </a:r>
            <a:r>
              <a:rPr lang="en-ID" sz="2400" dirty="0" err="1"/>
              <a:t>amatan</a:t>
            </a:r>
            <a:r>
              <a:rPr lang="en-ID" sz="2400" dirty="0"/>
              <a:t> </a:t>
            </a:r>
            <a:r>
              <a:rPr lang="en-ID" sz="2400" dirty="0" err="1"/>
              <a:t>terbesar</a:t>
            </a:r>
            <a:r>
              <a:rPr lang="en-ID" sz="2400" dirty="0"/>
              <a:t> </a:t>
            </a: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amatan</a:t>
            </a:r>
            <a:r>
              <a:rPr lang="en-ID" sz="2400" dirty="0"/>
              <a:t> </a:t>
            </a:r>
            <a:r>
              <a:rPr lang="en-ID" sz="2400" dirty="0" err="1"/>
              <a:t>terkecil</a:t>
            </a:r>
            <a:endParaRPr lang="en-ID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 err="1"/>
              <a:t>Digunakan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penekanan</a:t>
            </a:r>
            <a:r>
              <a:rPr lang="en-ID" sz="2400" dirty="0"/>
              <a:t> pada </a:t>
            </a:r>
            <a:r>
              <a:rPr lang="en-ID" sz="2400" dirty="0" err="1"/>
              <a:t>nilai</a:t>
            </a:r>
            <a:r>
              <a:rPr lang="en-ID" sz="2400" dirty="0"/>
              <a:t> </a:t>
            </a:r>
            <a:r>
              <a:rPr lang="en-ID" sz="2400" dirty="0" err="1"/>
              <a:t>ekstrim</a:t>
            </a:r>
            <a:endParaRPr lang="en-ID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 err="1"/>
              <a:t>Nilainya</a:t>
            </a:r>
            <a:r>
              <a:rPr lang="en-ID" sz="2400" dirty="0"/>
              <a:t> </a:t>
            </a:r>
            <a:r>
              <a:rPr lang="en-ID" sz="2400" dirty="0" err="1"/>
              <a:t>dipengaruhi</a:t>
            </a:r>
            <a:r>
              <a:rPr lang="en-ID" sz="2400" dirty="0"/>
              <a:t> oleh </a:t>
            </a:r>
            <a:r>
              <a:rPr lang="en-ID" sz="2400" dirty="0" err="1"/>
              <a:t>nilai</a:t>
            </a:r>
            <a:r>
              <a:rPr lang="en-ID" sz="2400" dirty="0"/>
              <a:t> </a:t>
            </a:r>
            <a:r>
              <a:rPr lang="en-ID" sz="2400" dirty="0" err="1"/>
              <a:t>ekstrim</a:t>
            </a:r>
            <a:r>
              <a:rPr lang="en-ID" sz="2400" dirty="0"/>
              <a:t> (</a:t>
            </a:r>
            <a:r>
              <a:rPr lang="en-ID" sz="2400" dirty="0" err="1"/>
              <a:t>sangat</a:t>
            </a:r>
            <a:r>
              <a:rPr lang="en-ID" sz="2400" dirty="0"/>
              <a:t> </a:t>
            </a:r>
            <a:r>
              <a:rPr lang="en-ID" sz="2400" dirty="0" err="1"/>
              <a:t>kecil</a:t>
            </a:r>
            <a:r>
              <a:rPr lang="en-ID" sz="2400" dirty="0"/>
              <a:t> </a:t>
            </a:r>
            <a:r>
              <a:rPr lang="en-ID" sz="2400" dirty="0" err="1"/>
              <a:t>atau</a:t>
            </a:r>
            <a:r>
              <a:rPr lang="en-ID" sz="2400" dirty="0"/>
              <a:t> </a:t>
            </a:r>
            <a:r>
              <a:rPr lang="en-ID" sz="2400" dirty="0" err="1"/>
              <a:t>sangat</a:t>
            </a:r>
            <a:r>
              <a:rPr lang="en-ID" sz="2400" dirty="0"/>
              <a:t> </a:t>
            </a:r>
            <a:r>
              <a:rPr lang="en-ID" sz="2400" dirty="0" err="1"/>
              <a:t>besar</a:t>
            </a:r>
            <a:r>
              <a:rPr lang="en-ID" sz="2400" dirty="0"/>
              <a:t>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3587C4B-DD0E-0541-B24F-7FCAC6B98AA7}"/>
              </a:ext>
            </a:extLst>
          </p:cNvPr>
          <p:cNvSpPr/>
          <p:nvPr/>
        </p:nvSpPr>
        <p:spPr>
          <a:xfrm>
            <a:off x="1131345" y="1327800"/>
            <a:ext cx="2451439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Nilai </a:t>
            </a:r>
            <a:r>
              <a:rPr lang="en-US" sz="2600" dirty="0" err="1"/>
              <a:t>Rentang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9B787B3-E78B-4F46-821A-3BB84001725B}"/>
              </a:ext>
            </a:extLst>
          </p:cNvPr>
          <p:cNvSpPr/>
          <p:nvPr/>
        </p:nvSpPr>
        <p:spPr>
          <a:xfrm>
            <a:off x="2958176" y="4135582"/>
            <a:ext cx="5690523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FEA2161-709E-7A42-9394-8410B3F71C60}"/>
              </a:ext>
            </a:extLst>
          </p:cNvPr>
          <p:cNvSpPr/>
          <p:nvPr/>
        </p:nvSpPr>
        <p:spPr>
          <a:xfrm>
            <a:off x="3239545" y="3709396"/>
            <a:ext cx="2451439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Persamaan</a:t>
            </a:r>
            <a:endParaRPr lang="en-US" sz="26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D0FF3C-4431-6C47-AE3C-0363824B56E0}"/>
                  </a:ext>
                </a:extLst>
              </p:cNvPr>
              <p:cNvSpPr txBox="1"/>
              <p:nvPr/>
            </p:nvSpPr>
            <p:spPr>
              <a:xfrm>
                <a:off x="3180425" y="4682364"/>
                <a:ext cx="524602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𝑟𝑒𝑛𝑡𝑎𝑛𝑔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D0FF3C-4431-6C47-AE3C-0363824B5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425" y="4682364"/>
                <a:ext cx="5246024" cy="553998"/>
              </a:xfrm>
              <a:prstGeom prst="rect">
                <a:avLst/>
              </a:prstGeom>
              <a:blipFill>
                <a:blip r:embed="rId2"/>
                <a:stretch>
                  <a:fillRect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676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47BE8-72F9-1E4A-9990-D34CB6395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82279"/>
          </a:xfrm>
        </p:spPr>
        <p:txBody>
          <a:bodyPr/>
          <a:lstStyle/>
          <a:p>
            <a:r>
              <a:rPr lang="en-US" dirty="0" err="1"/>
              <a:t>Rentang</a:t>
            </a:r>
            <a:r>
              <a:rPr lang="en-US" dirty="0"/>
              <a:t> (Range) – </a:t>
            </a:r>
            <a:r>
              <a:rPr lang="en-US" dirty="0" err="1"/>
              <a:t>Contoh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86DCC-5CB0-1C4F-A0B0-593AA5DB4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15A8417-A810-784D-80F6-EA8F6D51302E}"/>
              </a:ext>
            </a:extLst>
          </p:cNvPr>
          <p:cNvSpPr/>
          <p:nvPr/>
        </p:nvSpPr>
        <p:spPr>
          <a:xfrm>
            <a:off x="849976" y="1753986"/>
            <a:ext cx="10492047" cy="1153151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4000" dirty="0"/>
              <a:t>23	56	45	65	59	55	62	54	85	25</a:t>
            </a:r>
            <a:endParaRPr lang="en-ID" sz="30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3587C4B-DD0E-0541-B24F-7FCAC6B98AA7}"/>
              </a:ext>
            </a:extLst>
          </p:cNvPr>
          <p:cNvSpPr/>
          <p:nvPr/>
        </p:nvSpPr>
        <p:spPr>
          <a:xfrm>
            <a:off x="1131345" y="1327800"/>
            <a:ext cx="5218655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Nilai </a:t>
            </a:r>
            <a:r>
              <a:rPr lang="en-US" sz="2600" dirty="0" err="1"/>
              <a:t>Matematika</a:t>
            </a:r>
            <a:r>
              <a:rPr lang="en-US" sz="2600" dirty="0"/>
              <a:t> Kelas 12 SMA XYZ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3E62A65-4246-BE4F-804D-2C26E22BC721}"/>
              </a:ext>
            </a:extLst>
          </p:cNvPr>
          <p:cNvSpPr/>
          <p:nvPr/>
        </p:nvSpPr>
        <p:spPr>
          <a:xfrm>
            <a:off x="849977" y="4135582"/>
            <a:ext cx="4941224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0C0E772-D218-544E-AAC8-7F9C44918EAA}"/>
              </a:ext>
            </a:extLst>
          </p:cNvPr>
          <p:cNvSpPr/>
          <p:nvPr/>
        </p:nvSpPr>
        <p:spPr>
          <a:xfrm>
            <a:off x="1131345" y="3709396"/>
            <a:ext cx="2451439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Hasil</a:t>
            </a:r>
            <a:endParaRPr lang="en-US" sz="26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D91836-E58B-F948-A04E-9A7007378A8B}"/>
                  </a:ext>
                </a:extLst>
              </p:cNvPr>
              <p:cNvSpPr txBox="1"/>
              <p:nvPr/>
            </p:nvSpPr>
            <p:spPr>
              <a:xfrm>
                <a:off x="959772" y="4737088"/>
                <a:ext cx="467902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𝑟𝑒𝑛𝑡𝑎𝑛𝑔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=85−23=62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D91836-E58B-F948-A04E-9A7007378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72" y="4737088"/>
                <a:ext cx="4679028" cy="492443"/>
              </a:xfrm>
              <a:prstGeom prst="rect">
                <a:avLst/>
              </a:prstGeom>
              <a:blipFill>
                <a:blip r:embed="rId2"/>
                <a:stretch>
                  <a:fillRect l="-541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363504E-49A9-F042-9B79-1BCD3E0A4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547" y="3500129"/>
            <a:ext cx="6074406" cy="240176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EE777B6-711E-2A4A-B39D-3FCFFDF35B01}"/>
              </a:ext>
            </a:extLst>
          </p:cNvPr>
          <p:cNvSpPr/>
          <p:nvPr/>
        </p:nvSpPr>
        <p:spPr>
          <a:xfrm>
            <a:off x="6235699" y="2993288"/>
            <a:ext cx="1770477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Python</a:t>
            </a:r>
            <a:endParaRPr lang="en-US" sz="2600" dirty="0">
              <a:solidFill>
                <a:srgbClr val="0E1F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674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B4544-4259-8D4F-827B-A32732F7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90591"/>
          </a:xfrm>
        </p:spPr>
        <p:txBody>
          <a:bodyPr/>
          <a:lstStyle/>
          <a:p>
            <a:r>
              <a:rPr lang="en-US" dirty="0"/>
              <a:t>Interquartile Range (IQR)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F0994-1DBA-ED43-B519-E370373C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C53723-88B0-E642-83D0-2B725A78B3DB}"/>
              </a:ext>
            </a:extLst>
          </p:cNvPr>
          <p:cNvSpPr/>
          <p:nvPr/>
        </p:nvSpPr>
        <p:spPr>
          <a:xfrm>
            <a:off x="849976" y="1753986"/>
            <a:ext cx="10492047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dirty="0" err="1"/>
              <a:t>Membagi</a:t>
            </a:r>
            <a:r>
              <a:rPr lang="en-ID" sz="2400" dirty="0"/>
              <a:t> data </a:t>
            </a:r>
            <a:r>
              <a:rPr lang="en-ID" sz="2400" dirty="0" err="1"/>
              <a:t>kedalam</a:t>
            </a:r>
            <a:r>
              <a:rPr lang="en-ID" sz="2400" dirty="0"/>
              <a:t> 4 </a:t>
            </a:r>
            <a:r>
              <a:rPr lang="en-ID" sz="2400" dirty="0" err="1"/>
              <a:t>kelompok</a:t>
            </a:r>
            <a:r>
              <a:rPr lang="en-ID" sz="2400" dirty="0"/>
              <a:t>, 25% </a:t>
            </a:r>
            <a:r>
              <a:rPr lang="en-ID" sz="2400" dirty="0" err="1"/>
              <a:t>pertama</a:t>
            </a:r>
            <a:r>
              <a:rPr lang="en-ID" sz="2400" dirty="0"/>
              <a:t> data (Q1), 50% data (Q2), 75% data (Q3), dan 100% data (Q4)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00F9F7-7C0F-1E41-B0A9-E0933512CFD3}"/>
              </a:ext>
            </a:extLst>
          </p:cNvPr>
          <p:cNvSpPr/>
          <p:nvPr/>
        </p:nvSpPr>
        <p:spPr>
          <a:xfrm>
            <a:off x="1131345" y="1327800"/>
            <a:ext cx="2818355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Kuartil</a:t>
            </a:r>
            <a:r>
              <a:rPr lang="en-US" sz="2600" dirty="0"/>
              <a:t> (Quartile)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A3F356-B186-6A4B-AF50-D256686CBE86}"/>
              </a:ext>
            </a:extLst>
          </p:cNvPr>
          <p:cNvSpPr/>
          <p:nvPr/>
        </p:nvSpPr>
        <p:spPr>
          <a:xfrm>
            <a:off x="849977" y="4127270"/>
            <a:ext cx="4966623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dirty="0"/>
              <a:t>Nilai yang </a:t>
            </a:r>
            <a:r>
              <a:rPr lang="en-ID" sz="2400" dirty="0" err="1"/>
              <a:t>digunakan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mendeskripsikan</a:t>
            </a:r>
            <a:r>
              <a:rPr lang="en-ID" sz="2400" dirty="0"/>
              <a:t> 50% </a:t>
            </a:r>
            <a:r>
              <a:rPr lang="en-ID" sz="2400" dirty="0" err="1"/>
              <a:t>amatan</a:t>
            </a:r>
            <a:r>
              <a:rPr lang="en-ID" sz="2400" dirty="0"/>
              <a:t> </a:t>
            </a:r>
            <a:r>
              <a:rPr lang="en-ID" sz="2400" dirty="0" err="1"/>
              <a:t>tengah</a:t>
            </a:r>
            <a:endParaRPr lang="en-ID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12B2BD2-10D5-CF47-928D-19EC948002F7}"/>
              </a:ext>
            </a:extLst>
          </p:cNvPr>
          <p:cNvSpPr/>
          <p:nvPr/>
        </p:nvSpPr>
        <p:spPr>
          <a:xfrm>
            <a:off x="1131345" y="3701084"/>
            <a:ext cx="2451439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Nilai IQR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48FF113-A890-D740-9F01-90B1C8B5FAD3}"/>
              </a:ext>
            </a:extLst>
          </p:cNvPr>
          <p:cNvSpPr/>
          <p:nvPr/>
        </p:nvSpPr>
        <p:spPr>
          <a:xfrm>
            <a:off x="6267264" y="4127270"/>
            <a:ext cx="5074759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885BB1D-3C6D-0F41-BAC8-3E05689A4E5D}"/>
              </a:ext>
            </a:extLst>
          </p:cNvPr>
          <p:cNvSpPr/>
          <p:nvPr/>
        </p:nvSpPr>
        <p:spPr>
          <a:xfrm>
            <a:off x="6548632" y="3701084"/>
            <a:ext cx="2963668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Definisi</a:t>
            </a:r>
            <a:r>
              <a:rPr lang="en-US" sz="2600" dirty="0"/>
              <a:t> </a:t>
            </a:r>
            <a:r>
              <a:rPr lang="en-US" sz="2600" dirty="0" err="1"/>
              <a:t>Matematis</a:t>
            </a:r>
            <a:endParaRPr lang="en-US" sz="26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76794B-66D6-6443-9001-39CDF908C7C5}"/>
                  </a:ext>
                </a:extLst>
              </p:cNvPr>
              <p:cNvSpPr txBox="1"/>
              <p:nvPr/>
            </p:nvSpPr>
            <p:spPr>
              <a:xfrm>
                <a:off x="7435646" y="4733944"/>
                <a:ext cx="273799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𝐼𝑄𝑅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3 −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76794B-66D6-6443-9001-39CDF908C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646" y="4733944"/>
                <a:ext cx="2737994" cy="461665"/>
              </a:xfrm>
              <a:prstGeom prst="rect">
                <a:avLst/>
              </a:prstGeom>
              <a:blipFill>
                <a:blip r:embed="rId2"/>
                <a:stretch>
                  <a:fillRect l="-4147" t="-8108" r="-3687"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6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B2B38-4A58-AA4B-A488-82E6AA8DE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50875"/>
          </a:xfrm>
        </p:spPr>
        <p:txBody>
          <a:bodyPr>
            <a:noAutofit/>
          </a:bodyPr>
          <a:lstStyle/>
          <a:p>
            <a:r>
              <a:rPr lang="en-US" sz="3600" dirty="0" err="1"/>
              <a:t>Bagaimana</a:t>
            </a:r>
            <a:r>
              <a:rPr lang="en-US" sz="3600" dirty="0"/>
              <a:t> </a:t>
            </a:r>
            <a:r>
              <a:rPr lang="en-US" sz="3600" dirty="0" err="1"/>
              <a:t>mendapatkan</a:t>
            </a:r>
            <a:r>
              <a:rPr lang="en-US" sz="3600" dirty="0"/>
              <a:t> </a:t>
            </a:r>
            <a:r>
              <a:rPr lang="en-US" sz="3600" dirty="0" err="1"/>
              <a:t>nilai</a:t>
            </a:r>
            <a:r>
              <a:rPr lang="en-US" sz="3600" dirty="0"/>
              <a:t> Q3 dan Q1?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5F652-9097-D54A-8B6F-6C417F601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30F298E-4625-CE42-9806-7DBF9007A160}"/>
              </a:ext>
            </a:extLst>
          </p:cNvPr>
          <p:cNvSpPr/>
          <p:nvPr/>
        </p:nvSpPr>
        <p:spPr>
          <a:xfrm>
            <a:off x="849976" y="1753986"/>
            <a:ext cx="10492047" cy="11924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000" dirty="0"/>
              <a:t>23	25	45	54	55	56	59	62	65	85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D67AD80-DB29-E14A-81C9-CB6268FC0A03}"/>
              </a:ext>
            </a:extLst>
          </p:cNvPr>
          <p:cNvSpPr/>
          <p:nvPr/>
        </p:nvSpPr>
        <p:spPr>
          <a:xfrm>
            <a:off x="1131345" y="1327800"/>
            <a:ext cx="2818355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Contoh</a:t>
            </a:r>
            <a:r>
              <a:rPr lang="en-US" sz="2600" dirty="0"/>
              <a:t> </a:t>
            </a:r>
            <a:r>
              <a:rPr lang="en-US" sz="2600" dirty="0" err="1"/>
              <a:t>Kasus</a:t>
            </a:r>
            <a:r>
              <a:rPr lang="en-US" sz="2600" dirty="0"/>
              <a:t> 1</a:t>
            </a:r>
            <a:endParaRPr lang="en-US" sz="2600" dirty="0">
              <a:solidFill>
                <a:srgbClr val="0E1F43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E534FA-FF83-CF4D-BB08-1945148950C3}"/>
              </a:ext>
            </a:extLst>
          </p:cNvPr>
          <p:cNvCxnSpPr/>
          <p:nvPr/>
        </p:nvCxnSpPr>
        <p:spPr>
          <a:xfrm>
            <a:off x="6096000" y="1327800"/>
            <a:ext cx="0" cy="2101200"/>
          </a:xfrm>
          <a:prstGeom prst="line">
            <a:avLst/>
          </a:prstGeom>
          <a:ln w="38100">
            <a:solidFill>
              <a:srgbClr val="F15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DC2E673-7BE5-2B42-AF40-2E25F74A3F29}"/>
              </a:ext>
            </a:extLst>
          </p:cNvPr>
          <p:cNvSpPr txBox="1"/>
          <p:nvPr/>
        </p:nvSpPr>
        <p:spPr>
          <a:xfrm>
            <a:off x="5776841" y="3407387"/>
            <a:ext cx="6383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15429"/>
                </a:solidFill>
              </a:rPr>
              <a:t>Q2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137B0DF-A743-7A4E-AB9F-E84C54C656D5}"/>
              </a:ext>
            </a:extLst>
          </p:cNvPr>
          <p:cNvSpPr/>
          <p:nvPr/>
        </p:nvSpPr>
        <p:spPr>
          <a:xfrm>
            <a:off x="5346699" y="2041850"/>
            <a:ext cx="1498600" cy="596900"/>
          </a:xfrm>
          <a:prstGeom prst="roundRect">
            <a:avLst/>
          </a:prstGeom>
          <a:noFill/>
          <a:ln w="38100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0CC2B1-F7B2-424F-BDD2-8FCDF93E0B2F}"/>
                  </a:ext>
                </a:extLst>
              </p:cNvPr>
              <p:cNvSpPr txBox="1"/>
              <p:nvPr/>
            </p:nvSpPr>
            <p:spPr>
              <a:xfrm>
                <a:off x="4736739" y="4058330"/>
                <a:ext cx="2992999" cy="728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2=</m:t>
                      </m:r>
                      <m:f>
                        <m:f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55+56</m:t>
                          </m:r>
                        </m:num>
                        <m:den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=55.5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0CC2B1-F7B2-424F-BDD2-8FCDF93E0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739" y="4058330"/>
                <a:ext cx="2992999" cy="728084"/>
              </a:xfrm>
              <a:prstGeom prst="rect">
                <a:avLst/>
              </a:prstGeom>
              <a:blipFill>
                <a:blip r:embed="rId2"/>
                <a:stretch>
                  <a:fillRect l="-2954" t="-3448" r="-2110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A24E37C-263E-EC47-8EAF-05D437BBCB69}"/>
              </a:ext>
            </a:extLst>
          </p:cNvPr>
          <p:cNvSpPr/>
          <p:nvPr/>
        </p:nvSpPr>
        <p:spPr>
          <a:xfrm>
            <a:off x="1599737" y="2051743"/>
            <a:ext cx="4280363" cy="5969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7F54404-262B-2940-993E-2B6BB3A9E990}"/>
              </a:ext>
            </a:extLst>
          </p:cNvPr>
          <p:cNvSpPr/>
          <p:nvPr/>
        </p:nvSpPr>
        <p:spPr>
          <a:xfrm>
            <a:off x="3505199" y="2051743"/>
            <a:ext cx="557505" cy="596900"/>
          </a:xfrm>
          <a:prstGeom prst="roundRect">
            <a:avLst/>
          </a:prstGeom>
          <a:noFill/>
          <a:ln w="38100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0DC024-8E19-EF4A-BE42-7D4DD0D04A0D}"/>
              </a:ext>
            </a:extLst>
          </p:cNvPr>
          <p:cNvCxnSpPr>
            <a:cxnSpLocks/>
          </p:cNvCxnSpPr>
          <p:nvPr/>
        </p:nvCxnSpPr>
        <p:spPr>
          <a:xfrm flipH="1">
            <a:off x="2273081" y="2648661"/>
            <a:ext cx="1335578" cy="1045636"/>
          </a:xfrm>
          <a:prstGeom prst="straightConnector1">
            <a:avLst/>
          </a:prstGeom>
          <a:ln w="38100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6E539E-BFAC-5746-AA29-D8F4A8F77B52}"/>
                  </a:ext>
                </a:extLst>
              </p:cNvPr>
              <p:cNvSpPr txBox="1"/>
              <p:nvPr/>
            </p:nvSpPr>
            <p:spPr>
              <a:xfrm>
                <a:off x="1301208" y="4282373"/>
                <a:ext cx="123931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1=45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6E539E-BFAC-5746-AA29-D8F4A8F77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208" y="4282373"/>
                <a:ext cx="1239314" cy="384721"/>
              </a:xfrm>
              <a:prstGeom prst="rect">
                <a:avLst/>
              </a:prstGeom>
              <a:blipFill>
                <a:blip r:embed="rId3"/>
                <a:stretch>
                  <a:fillRect l="-8081" r="-5051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6021521-C5A3-E44B-8D64-F37F6158FF1D}"/>
              </a:ext>
            </a:extLst>
          </p:cNvPr>
          <p:cNvSpPr/>
          <p:nvPr/>
        </p:nvSpPr>
        <p:spPr>
          <a:xfrm>
            <a:off x="6311901" y="2051743"/>
            <a:ext cx="4273775" cy="5969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7CC573B-04FE-354C-9912-D879D4881FC7}"/>
              </a:ext>
            </a:extLst>
          </p:cNvPr>
          <p:cNvSpPr/>
          <p:nvPr/>
        </p:nvSpPr>
        <p:spPr>
          <a:xfrm>
            <a:off x="8129065" y="2051743"/>
            <a:ext cx="533168" cy="596900"/>
          </a:xfrm>
          <a:prstGeom prst="roundRect">
            <a:avLst/>
          </a:prstGeom>
          <a:noFill/>
          <a:ln w="38100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2AC8CC-2642-2943-A108-983C48B18B22}"/>
              </a:ext>
            </a:extLst>
          </p:cNvPr>
          <p:cNvCxnSpPr>
            <a:cxnSpLocks/>
          </p:cNvCxnSpPr>
          <p:nvPr/>
        </p:nvCxnSpPr>
        <p:spPr>
          <a:xfrm>
            <a:off x="8878134" y="2638750"/>
            <a:ext cx="1633969" cy="948652"/>
          </a:xfrm>
          <a:prstGeom prst="straightConnector1">
            <a:avLst/>
          </a:prstGeom>
          <a:ln w="38100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292D44-4992-FD48-A7CB-E8B34415D006}"/>
                  </a:ext>
                </a:extLst>
              </p:cNvPr>
              <p:cNvSpPr txBox="1"/>
              <p:nvPr/>
            </p:nvSpPr>
            <p:spPr>
              <a:xfrm>
                <a:off x="9844191" y="4230011"/>
                <a:ext cx="123931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3=62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292D44-4992-FD48-A7CB-E8B34415D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191" y="4230011"/>
                <a:ext cx="1239314" cy="384721"/>
              </a:xfrm>
              <a:prstGeom prst="rect">
                <a:avLst/>
              </a:prstGeom>
              <a:blipFill>
                <a:blip r:embed="rId4"/>
                <a:stretch>
                  <a:fillRect l="-8163" r="-5102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BF0728B-7A09-C946-8546-3B9C0F97A3BD}"/>
              </a:ext>
            </a:extLst>
          </p:cNvPr>
          <p:cNvSpPr txBox="1"/>
          <p:nvPr/>
        </p:nvSpPr>
        <p:spPr>
          <a:xfrm>
            <a:off x="1634765" y="3744182"/>
            <a:ext cx="6383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15429"/>
                </a:solidFill>
              </a:rPr>
              <a:t>Q1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527A79-D31B-DC48-A50F-8DD68A081A72}"/>
              </a:ext>
            </a:extLst>
          </p:cNvPr>
          <p:cNvSpPr txBox="1"/>
          <p:nvPr/>
        </p:nvSpPr>
        <p:spPr>
          <a:xfrm>
            <a:off x="10192944" y="3728375"/>
            <a:ext cx="6383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15429"/>
                </a:solidFill>
              </a:rPr>
              <a:t>Q3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7C73F27-98D2-F349-8FE8-78011F6ACF5C}"/>
                  </a:ext>
                </a:extLst>
              </p:cNvPr>
              <p:cNvSpPr txBox="1"/>
              <p:nvPr/>
            </p:nvSpPr>
            <p:spPr>
              <a:xfrm>
                <a:off x="4309933" y="5299367"/>
                <a:ext cx="357213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rgbClr val="F15429"/>
                          </a:solidFill>
                          <a:latin typeface="Cambria Math" panose="02040503050406030204" pitchFamily="18" charset="0"/>
                        </a:rPr>
                        <m:t>𝐼𝑄𝑅</m:t>
                      </m:r>
                      <m:r>
                        <a:rPr lang="en-US" sz="3000" b="0" i="1" smtClean="0">
                          <a:solidFill>
                            <a:srgbClr val="F15429"/>
                          </a:solidFill>
                          <a:latin typeface="Cambria Math" panose="02040503050406030204" pitchFamily="18" charset="0"/>
                        </a:rPr>
                        <m:t>=62 −45=17</m:t>
                      </m:r>
                    </m:oMath>
                  </m:oMathPara>
                </a14:m>
                <a:endParaRPr lang="en-US" sz="3000" dirty="0">
                  <a:solidFill>
                    <a:srgbClr val="F15429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7C73F27-98D2-F349-8FE8-78011F6AC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933" y="5299367"/>
                <a:ext cx="3572132" cy="461665"/>
              </a:xfrm>
              <a:prstGeom prst="rect">
                <a:avLst/>
              </a:prstGeom>
              <a:blipFill>
                <a:blip r:embed="rId5"/>
                <a:stretch>
                  <a:fillRect l="-3191" t="-8108" r="-1773"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383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 animBg="1"/>
      <p:bldP spid="13" grpId="0" animBg="1"/>
      <p:bldP spid="16" grpId="0"/>
      <p:bldP spid="17" grpId="0" animBg="1"/>
      <p:bldP spid="18" grpId="0" animBg="1"/>
      <p:bldP spid="20" grpId="0"/>
      <p:bldP spid="21" grpId="0"/>
      <p:bldP spid="23" grpId="0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5007</TotalTime>
  <Words>1056</Words>
  <Application>Microsoft Macintosh PowerPoint</Application>
  <PresentationFormat>Widescreen</PresentationFormat>
  <Paragraphs>187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Penyebaran Data</vt:lpstr>
      <vt:lpstr>Outlines</vt:lpstr>
      <vt:lpstr>Apa itu penyebaran data?</vt:lpstr>
      <vt:lpstr>Penyebaran Data </vt:lpstr>
      <vt:lpstr>Pengukuran Penyebaran Data #1</vt:lpstr>
      <vt:lpstr>Rentang (Range)</vt:lpstr>
      <vt:lpstr>Rentang (Range) – Contoh</vt:lpstr>
      <vt:lpstr>Interquartile Range (IQR)</vt:lpstr>
      <vt:lpstr>Bagaimana mendapatkan nilai Q3 dan Q1? (1)</vt:lpstr>
      <vt:lpstr>Bagaimana mendapatkan nilai Q3 dan Q1? (3)</vt:lpstr>
      <vt:lpstr>Bagaimana mendapatkan nilai Q3 dan Q1? (3)</vt:lpstr>
      <vt:lpstr>Mengapa hasil pada Python Pandas berbeda?</vt:lpstr>
      <vt:lpstr>Metode perhitungan percentile, quantile, dan quartile pada library-library Python</vt:lpstr>
      <vt:lpstr>Anomali Pada Nilai IQR</vt:lpstr>
      <vt:lpstr>Varians (Variance)</vt:lpstr>
      <vt:lpstr>Simpangan Baku (Standard Deviation) (1)</vt:lpstr>
      <vt:lpstr>Simpangan Baku (Standard Deviation) (2)</vt:lpstr>
      <vt:lpstr>Pengenalan Box Plot</vt:lpstr>
      <vt:lpstr>Box Plot Pada Distribusi Normal</vt:lpstr>
      <vt:lpstr>Contoh Kasus Box Plot</vt:lpstr>
      <vt:lpstr>Shifting dan Scaling</vt:lpstr>
      <vt:lpstr>Shifting (Pergeseran)</vt:lpstr>
      <vt:lpstr> Dampak Shifting (1)</vt:lpstr>
      <vt:lpstr> Dampak Shifting (2) – Prior Shift di ML</vt:lpstr>
      <vt:lpstr>Scaling (Penyekalaan)</vt:lpstr>
      <vt:lpstr> Dampak Scaling</vt:lpstr>
      <vt:lpstr>Manfaat Scaling – Normalisasi Data (1)</vt:lpstr>
      <vt:lpstr>Manfaat Scaling – Normalisasi Data (2)</vt:lpstr>
      <vt:lpstr>Manfaat Scaling – Standarisasi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Afif Hendrawan</dc:creator>
  <cp:lastModifiedBy>Afif Hendrawan</cp:lastModifiedBy>
  <cp:revision>96</cp:revision>
  <dcterms:created xsi:type="dcterms:W3CDTF">2021-08-30T06:37:21Z</dcterms:created>
  <dcterms:modified xsi:type="dcterms:W3CDTF">2023-02-26T12:06:36Z</dcterms:modified>
</cp:coreProperties>
</file>